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9" r:id="rId6"/>
    <p:sldId id="257" r:id="rId7"/>
    <p:sldId id="273" r:id="rId8"/>
    <p:sldId id="281" r:id="rId9"/>
    <p:sldId id="282" r:id="rId10"/>
    <p:sldId id="267" r:id="rId11"/>
    <p:sldId id="283" r:id="rId12"/>
    <p:sldId id="293" r:id="rId13"/>
    <p:sldId id="284" r:id="rId14"/>
    <p:sldId id="285" r:id="rId15"/>
    <p:sldId id="286" r:id="rId16"/>
    <p:sldId id="287" r:id="rId17"/>
    <p:sldId id="288" r:id="rId18"/>
    <p:sldId id="289" r:id="rId19"/>
    <p:sldId id="290" r:id="rId20"/>
    <p:sldId id="258" r:id="rId21"/>
    <p:sldId id="274" r:id="rId22"/>
    <p:sldId id="275" r:id="rId23"/>
    <p:sldId id="271" r:id="rId24"/>
    <p:sldId id="291" r:id="rId25"/>
    <p:sldId id="276" r:id="rId26"/>
    <p:sldId id="292" r:id="rId27"/>
  </p:sldIdLst>
  <p:sldSz cx="12192000" cy="6858000"/>
  <p:notesSz cx="6800850" cy="99329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952" autoAdjust="0"/>
    <p:restoredTop sz="94660"/>
  </p:normalViewPr>
  <p:slideViewPr>
    <p:cSldViewPr snapToGrid="0">
      <p:cViewPr varScale="1">
        <p:scale>
          <a:sx n="64" d="100"/>
          <a:sy n="64" d="100"/>
        </p:scale>
        <p:origin x="82" y="7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8ED77-CF14-791F-43BD-40D8598FEFA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80BDA33-C3DA-4520-DF2F-A031805583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7EF7AA9-2F62-A6D5-8CBB-0ABF04EF49AD}"/>
              </a:ext>
            </a:extLst>
          </p:cNvPr>
          <p:cNvSpPr>
            <a:spLocks noGrp="1"/>
          </p:cNvSpPr>
          <p:nvPr>
            <p:ph type="dt" sz="half" idx="10"/>
          </p:nvPr>
        </p:nvSpPr>
        <p:spPr/>
        <p:txBody>
          <a:bodyPr/>
          <a:lstStyle/>
          <a:p>
            <a:fld id="{D1FB762B-06B0-42A6-ACEC-85AD4F6096F4}" type="datetimeFigureOut">
              <a:rPr lang="en-GB" smtClean="0"/>
              <a:t>12/05/2026</a:t>
            </a:fld>
            <a:endParaRPr lang="en-GB"/>
          </a:p>
        </p:txBody>
      </p:sp>
      <p:sp>
        <p:nvSpPr>
          <p:cNvPr id="5" name="Footer Placeholder 4">
            <a:extLst>
              <a:ext uri="{FF2B5EF4-FFF2-40B4-BE49-F238E27FC236}">
                <a16:creationId xmlns:a16="http://schemas.microsoft.com/office/drawing/2014/main" id="{E97FE281-B9E0-8E02-1F68-4516B5E538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724E4A-9C9C-B827-6D65-C715572EBE7A}"/>
              </a:ext>
            </a:extLst>
          </p:cNvPr>
          <p:cNvSpPr>
            <a:spLocks noGrp="1"/>
          </p:cNvSpPr>
          <p:nvPr>
            <p:ph type="sldNum" sz="quarter" idx="12"/>
          </p:nvPr>
        </p:nvSpPr>
        <p:spPr/>
        <p:txBody>
          <a:bodyPr/>
          <a:lstStyle/>
          <a:p>
            <a:fld id="{E040B533-9C27-48FF-BC3E-975C8CDA300C}" type="slidenum">
              <a:rPr lang="en-GB" smtClean="0"/>
              <a:t>‹#›</a:t>
            </a:fld>
            <a:endParaRPr lang="en-GB"/>
          </a:p>
        </p:txBody>
      </p:sp>
    </p:spTree>
    <p:extLst>
      <p:ext uri="{BB962C8B-B14F-4D97-AF65-F5344CB8AC3E}">
        <p14:creationId xmlns:p14="http://schemas.microsoft.com/office/powerpoint/2010/main" val="376512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DC78F-274B-9406-D78C-F93358F9ECE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8F9DAF3-37FD-B523-EB8A-2DE6AD66AAE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0F7576-284B-F38D-8431-6E7EA1C15867}"/>
              </a:ext>
            </a:extLst>
          </p:cNvPr>
          <p:cNvSpPr>
            <a:spLocks noGrp="1"/>
          </p:cNvSpPr>
          <p:nvPr>
            <p:ph type="dt" sz="half" idx="10"/>
          </p:nvPr>
        </p:nvSpPr>
        <p:spPr/>
        <p:txBody>
          <a:bodyPr/>
          <a:lstStyle/>
          <a:p>
            <a:fld id="{D1FB762B-06B0-42A6-ACEC-85AD4F6096F4}" type="datetimeFigureOut">
              <a:rPr lang="en-GB" smtClean="0"/>
              <a:t>12/05/2026</a:t>
            </a:fld>
            <a:endParaRPr lang="en-GB"/>
          </a:p>
        </p:txBody>
      </p:sp>
      <p:sp>
        <p:nvSpPr>
          <p:cNvPr id="5" name="Footer Placeholder 4">
            <a:extLst>
              <a:ext uri="{FF2B5EF4-FFF2-40B4-BE49-F238E27FC236}">
                <a16:creationId xmlns:a16="http://schemas.microsoft.com/office/drawing/2014/main" id="{FEE76D6D-4A03-531C-0497-0832DA7C63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039E0C-D6B4-12DD-16F5-367F9E9D126D}"/>
              </a:ext>
            </a:extLst>
          </p:cNvPr>
          <p:cNvSpPr>
            <a:spLocks noGrp="1"/>
          </p:cNvSpPr>
          <p:nvPr>
            <p:ph type="sldNum" sz="quarter" idx="12"/>
          </p:nvPr>
        </p:nvSpPr>
        <p:spPr/>
        <p:txBody>
          <a:bodyPr/>
          <a:lstStyle/>
          <a:p>
            <a:fld id="{E040B533-9C27-48FF-BC3E-975C8CDA300C}" type="slidenum">
              <a:rPr lang="en-GB" smtClean="0"/>
              <a:t>‹#›</a:t>
            </a:fld>
            <a:endParaRPr lang="en-GB"/>
          </a:p>
        </p:txBody>
      </p:sp>
    </p:spTree>
    <p:extLst>
      <p:ext uri="{BB962C8B-B14F-4D97-AF65-F5344CB8AC3E}">
        <p14:creationId xmlns:p14="http://schemas.microsoft.com/office/powerpoint/2010/main" val="2473356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A01D9-D353-BCF0-7D09-F831003B65F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A9F3646-4E3E-E41B-BF78-FFBC37E35C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8C3096C-4F9D-7C10-EFB2-EE1C3AF5FB36}"/>
              </a:ext>
            </a:extLst>
          </p:cNvPr>
          <p:cNvSpPr>
            <a:spLocks noGrp="1"/>
          </p:cNvSpPr>
          <p:nvPr>
            <p:ph type="dt" sz="half" idx="10"/>
          </p:nvPr>
        </p:nvSpPr>
        <p:spPr/>
        <p:txBody>
          <a:bodyPr/>
          <a:lstStyle/>
          <a:p>
            <a:fld id="{D1FB762B-06B0-42A6-ACEC-85AD4F6096F4}" type="datetimeFigureOut">
              <a:rPr lang="en-GB" smtClean="0"/>
              <a:t>12/05/2026</a:t>
            </a:fld>
            <a:endParaRPr lang="en-GB"/>
          </a:p>
        </p:txBody>
      </p:sp>
      <p:sp>
        <p:nvSpPr>
          <p:cNvPr id="5" name="Footer Placeholder 4">
            <a:extLst>
              <a:ext uri="{FF2B5EF4-FFF2-40B4-BE49-F238E27FC236}">
                <a16:creationId xmlns:a16="http://schemas.microsoft.com/office/drawing/2014/main" id="{C3E81540-729E-FD30-9559-A04E574259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EBC3ED-B2CC-6B30-39DD-6CEA2E41D33E}"/>
              </a:ext>
            </a:extLst>
          </p:cNvPr>
          <p:cNvSpPr>
            <a:spLocks noGrp="1"/>
          </p:cNvSpPr>
          <p:nvPr>
            <p:ph type="sldNum" sz="quarter" idx="12"/>
          </p:nvPr>
        </p:nvSpPr>
        <p:spPr/>
        <p:txBody>
          <a:bodyPr/>
          <a:lstStyle/>
          <a:p>
            <a:fld id="{E040B533-9C27-48FF-BC3E-975C8CDA300C}" type="slidenum">
              <a:rPr lang="en-GB" smtClean="0"/>
              <a:t>‹#›</a:t>
            </a:fld>
            <a:endParaRPr lang="en-GB"/>
          </a:p>
        </p:txBody>
      </p:sp>
    </p:spTree>
    <p:extLst>
      <p:ext uri="{BB962C8B-B14F-4D97-AF65-F5344CB8AC3E}">
        <p14:creationId xmlns:p14="http://schemas.microsoft.com/office/powerpoint/2010/main" val="11111784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F3AE5-9290-BCA3-15EB-6F068FFAB9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03F2ED-B6D9-9E00-BEAB-84EFF5D7817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741B8E8-0E7A-743C-3143-98874181E26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D126DD2-304B-1669-3723-D2FCF6A4EA23}"/>
              </a:ext>
            </a:extLst>
          </p:cNvPr>
          <p:cNvSpPr>
            <a:spLocks noGrp="1"/>
          </p:cNvSpPr>
          <p:nvPr>
            <p:ph type="dt" sz="half" idx="10"/>
          </p:nvPr>
        </p:nvSpPr>
        <p:spPr/>
        <p:txBody>
          <a:bodyPr/>
          <a:lstStyle/>
          <a:p>
            <a:fld id="{D1FB762B-06B0-42A6-ACEC-85AD4F6096F4}" type="datetimeFigureOut">
              <a:rPr lang="en-GB" smtClean="0"/>
              <a:t>12/05/2026</a:t>
            </a:fld>
            <a:endParaRPr lang="en-GB"/>
          </a:p>
        </p:txBody>
      </p:sp>
      <p:sp>
        <p:nvSpPr>
          <p:cNvPr id="6" name="Footer Placeholder 5">
            <a:extLst>
              <a:ext uri="{FF2B5EF4-FFF2-40B4-BE49-F238E27FC236}">
                <a16:creationId xmlns:a16="http://schemas.microsoft.com/office/drawing/2014/main" id="{9006324E-4D8F-1C70-FC81-1B3CF45E07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FFD564-D5EC-4C66-7D08-8FCE46BEFC7D}"/>
              </a:ext>
            </a:extLst>
          </p:cNvPr>
          <p:cNvSpPr>
            <a:spLocks noGrp="1"/>
          </p:cNvSpPr>
          <p:nvPr>
            <p:ph type="sldNum" sz="quarter" idx="12"/>
          </p:nvPr>
        </p:nvSpPr>
        <p:spPr/>
        <p:txBody>
          <a:bodyPr/>
          <a:lstStyle/>
          <a:p>
            <a:fld id="{E040B533-9C27-48FF-BC3E-975C8CDA300C}" type="slidenum">
              <a:rPr lang="en-GB" smtClean="0"/>
              <a:t>‹#›</a:t>
            </a:fld>
            <a:endParaRPr lang="en-GB"/>
          </a:p>
        </p:txBody>
      </p:sp>
    </p:spTree>
    <p:extLst>
      <p:ext uri="{BB962C8B-B14F-4D97-AF65-F5344CB8AC3E}">
        <p14:creationId xmlns:p14="http://schemas.microsoft.com/office/powerpoint/2010/main" val="1833242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3C1DA-F95D-2FAC-9C58-22F4CBD3748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7771434-8D26-0CCF-42D5-656C9D8875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61DF4E3-99BE-D157-E6BA-2D72316C34C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42D382-C89C-03D9-FA49-70485177332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E7CB4-6125-600D-E97E-62BFDFBE701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D4E7F95-EB7E-C0B5-DE2A-26281811DDED}"/>
              </a:ext>
            </a:extLst>
          </p:cNvPr>
          <p:cNvSpPr>
            <a:spLocks noGrp="1"/>
          </p:cNvSpPr>
          <p:nvPr>
            <p:ph type="dt" sz="half" idx="10"/>
          </p:nvPr>
        </p:nvSpPr>
        <p:spPr/>
        <p:txBody>
          <a:bodyPr/>
          <a:lstStyle/>
          <a:p>
            <a:fld id="{D1FB762B-06B0-42A6-ACEC-85AD4F6096F4}" type="datetimeFigureOut">
              <a:rPr lang="en-GB" smtClean="0"/>
              <a:t>12/05/2026</a:t>
            </a:fld>
            <a:endParaRPr lang="en-GB"/>
          </a:p>
        </p:txBody>
      </p:sp>
      <p:sp>
        <p:nvSpPr>
          <p:cNvPr id="8" name="Footer Placeholder 7">
            <a:extLst>
              <a:ext uri="{FF2B5EF4-FFF2-40B4-BE49-F238E27FC236}">
                <a16:creationId xmlns:a16="http://schemas.microsoft.com/office/drawing/2014/main" id="{06410B4F-DBD0-15EF-AA20-74E97877391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110E91C-AC8A-157A-5742-6303A1264F2F}"/>
              </a:ext>
            </a:extLst>
          </p:cNvPr>
          <p:cNvSpPr>
            <a:spLocks noGrp="1"/>
          </p:cNvSpPr>
          <p:nvPr>
            <p:ph type="sldNum" sz="quarter" idx="12"/>
          </p:nvPr>
        </p:nvSpPr>
        <p:spPr/>
        <p:txBody>
          <a:bodyPr/>
          <a:lstStyle/>
          <a:p>
            <a:fld id="{E040B533-9C27-48FF-BC3E-975C8CDA300C}" type="slidenum">
              <a:rPr lang="en-GB" smtClean="0"/>
              <a:t>‹#›</a:t>
            </a:fld>
            <a:endParaRPr lang="en-GB"/>
          </a:p>
        </p:txBody>
      </p:sp>
    </p:spTree>
    <p:extLst>
      <p:ext uri="{BB962C8B-B14F-4D97-AF65-F5344CB8AC3E}">
        <p14:creationId xmlns:p14="http://schemas.microsoft.com/office/powerpoint/2010/main" val="666181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3B556-A57E-7351-1E16-F5B8B139ACC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D219BA-1A08-6B2E-7857-BE4F504C6409}"/>
              </a:ext>
            </a:extLst>
          </p:cNvPr>
          <p:cNvSpPr>
            <a:spLocks noGrp="1"/>
          </p:cNvSpPr>
          <p:nvPr>
            <p:ph type="dt" sz="half" idx="10"/>
          </p:nvPr>
        </p:nvSpPr>
        <p:spPr/>
        <p:txBody>
          <a:bodyPr/>
          <a:lstStyle/>
          <a:p>
            <a:fld id="{D1FB762B-06B0-42A6-ACEC-85AD4F6096F4}" type="datetimeFigureOut">
              <a:rPr lang="en-GB" smtClean="0"/>
              <a:t>12/05/2026</a:t>
            </a:fld>
            <a:endParaRPr lang="en-GB"/>
          </a:p>
        </p:txBody>
      </p:sp>
      <p:sp>
        <p:nvSpPr>
          <p:cNvPr id="4" name="Footer Placeholder 3">
            <a:extLst>
              <a:ext uri="{FF2B5EF4-FFF2-40B4-BE49-F238E27FC236}">
                <a16:creationId xmlns:a16="http://schemas.microsoft.com/office/drawing/2014/main" id="{5BF1E528-5D8C-47D1-5FA8-AC73D52F26D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C8A3083-28EE-419F-3188-314B1F5D233F}"/>
              </a:ext>
            </a:extLst>
          </p:cNvPr>
          <p:cNvSpPr>
            <a:spLocks noGrp="1"/>
          </p:cNvSpPr>
          <p:nvPr>
            <p:ph type="sldNum" sz="quarter" idx="12"/>
          </p:nvPr>
        </p:nvSpPr>
        <p:spPr/>
        <p:txBody>
          <a:bodyPr/>
          <a:lstStyle/>
          <a:p>
            <a:fld id="{E040B533-9C27-48FF-BC3E-975C8CDA300C}" type="slidenum">
              <a:rPr lang="en-GB" smtClean="0"/>
              <a:t>‹#›</a:t>
            </a:fld>
            <a:endParaRPr lang="en-GB"/>
          </a:p>
        </p:txBody>
      </p:sp>
    </p:spTree>
    <p:extLst>
      <p:ext uri="{BB962C8B-B14F-4D97-AF65-F5344CB8AC3E}">
        <p14:creationId xmlns:p14="http://schemas.microsoft.com/office/powerpoint/2010/main" val="694312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9C1C13B-F35D-BB16-A770-DA927988E831}"/>
              </a:ext>
            </a:extLst>
          </p:cNvPr>
          <p:cNvSpPr>
            <a:spLocks noGrp="1"/>
          </p:cNvSpPr>
          <p:nvPr>
            <p:ph type="dt" sz="half" idx="10"/>
          </p:nvPr>
        </p:nvSpPr>
        <p:spPr/>
        <p:txBody>
          <a:bodyPr/>
          <a:lstStyle/>
          <a:p>
            <a:fld id="{D1FB762B-06B0-42A6-ACEC-85AD4F6096F4}" type="datetimeFigureOut">
              <a:rPr lang="en-GB" smtClean="0"/>
              <a:t>12/05/2026</a:t>
            </a:fld>
            <a:endParaRPr lang="en-GB"/>
          </a:p>
        </p:txBody>
      </p:sp>
      <p:sp>
        <p:nvSpPr>
          <p:cNvPr id="3" name="Footer Placeholder 2">
            <a:extLst>
              <a:ext uri="{FF2B5EF4-FFF2-40B4-BE49-F238E27FC236}">
                <a16:creationId xmlns:a16="http://schemas.microsoft.com/office/drawing/2014/main" id="{5DB4503C-9CB3-4CB3-605B-BC61758BFAE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F1D9E27-1422-D2BC-052A-98FDAD92588D}"/>
              </a:ext>
            </a:extLst>
          </p:cNvPr>
          <p:cNvSpPr>
            <a:spLocks noGrp="1"/>
          </p:cNvSpPr>
          <p:nvPr>
            <p:ph type="sldNum" sz="quarter" idx="12"/>
          </p:nvPr>
        </p:nvSpPr>
        <p:spPr/>
        <p:txBody>
          <a:bodyPr/>
          <a:lstStyle/>
          <a:p>
            <a:fld id="{E040B533-9C27-48FF-BC3E-975C8CDA300C}" type="slidenum">
              <a:rPr lang="en-GB" smtClean="0"/>
              <a:t>‹#›</a:t>
            </a:fld>
            <a:endParaRPr lang="en-GB"/>
          </a:p>
        </p:txBody>
      </p:sp>
    </p:spTree>
    <p:extLst>
      <p:ext uri="{BB962C8B-B14F-4D97-AF65-F5344CB8AC3E}">
        <p14:creationId xmlns:p14="http://schemas.microsoft.com/office/powerpoint/2010/main" val="3072987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3D60D-D630-5E28-667A-F02E8D571A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4B08E43-E83A-5D1E-CBF1-FA365570E7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26F5731-301E-35CB-1516-8B82720BB5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AA1BA2-E004-DBDA-510A-1B4824012658}"/>
              </a:ext>
            </a:extLst>
          </p:cNvPr>
          <p:cNvSpPr>
            <a:spLocks noGrp="1"/>
          </p:cNvSpPr>
          <p:nvPr>
            <p:ph type="dt" sz="half" idx="10"/>
          </p:nvPr>
        </p:nvSpPr>
        <p:spPr/>
        <p:txBody>
          <a:bodyPr/>
          <a:lstStyle/>
          <a:p>
            <a:fld id="{D1FB762B-06B0-42A6-ACEC-85AD4F6096F4}" type="datetimeFigureOut">
              <a:rPr lang="en-GB" smtClean="0"/>
              <a:t>12/05/2026</a:t>
            </a:fld>
            <a:endParaRPr lang="en-GB"/>
          </a:p>
        </p:txBody>
      </p:sp>
      <p:sp>
        <p:nvSpPr>
          <p:cNvPr id="6" name="Footer Placeholder 5">
            <a:extLst>
              <a:ext uri="{FF2B5EF4-FFF2-40B4-BE49-F238E27FC236}">
                <a16:creationId xmlns:a16="http://schemas.microsoft.com/office/drawing/2014/main" id="{DF9CC1FC-F6B0-A82B-7219-617CCE3296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DD4BED-C738-6F49-D6F0-C2BD3EA86724}"/>
              </a:ext>
            </a:extLst>
          </p:cNvPr>
          <p:cNvSpPr>
            <a:spLocks noGrp="1"/>
          </p:cNvSpPr>
          <p:nvPr>
            <p:ph type="sldNum" sz="quarter" idx="12"/>
          </p:nvPr>
        </p:nvSpPr>
        <p:spPr/>
        <p:txBody>
          <a:bodyPr/>
          <a:lstStyle/>
          <a:p>
            <a:fld id="{E040B533-9C27-48FF-BC3E-975C8CDA300C}" type="slidenum">
              <a:rPr lang="en-GB" smtClean="0"/>
              <a:t>‹#›</a:t>
            </a:fld>
            <a:endParaRPr lang="en-GB"/>
          </a:p>
        </p:txBody>
      </p:sp>
    </p:spTree>
    <p:extLst>
      <p:ext uri="{BB962C8B-B14F-4D97-AF65-F5344CB8AC3E}">
        <p14:creationId xmlns:p14="http://schemas.microsoft.com/office/powerpoint/2010/main" val="3780733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4F4CF-D72D-C889-4531-BED2F33DB7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91EB987-CAB5-5BD6-7436-4EBE33033A7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8BD5186-5F68-7337-852B-F0B83499A3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FA0BF0-F34B-D384-1D55-FE6AD1E1CEC8}"/>
              </a:ext>
            </a:extLst>
          </p:cNvPr>
          <p:cNvSpPr>
            <a:spLocks noGrp="1"/>
          </p:cNvSpPr>
          <p:nvPr>
            <p:ph type="dt" sz="half" idx="10"/>
          </p:nvPr>
        </p:nvSpPr>
        <p:spPr/>
        <p:txBody>
          <a:bodyPr/>
          <a:lstStyle/>
          <a:p>
            <a:fld id="{D1FB762B-06B0-42A6-ACEC-85AD4F6096F4}" type="datetimeFigureOut">
              <a:rPr lang="en-GB" smtClean="0"/>
              <a:t>12/05/2026</a:t>
            </a:fld>
            <a:endParaRPr lang="en-GB"/>
          </a:p>
        </p:txBody>
      </p:sp>
      <p:sp>
        <p:nvSpPr>
          <p:cNvPr id="6" name="Footer Placeholder 5">
            <a:extLst>
              <a:ext uri="{FF2B5EF4-FFF2-40B4-BE49-F238E27FC236}">
                <a16:creationId xmlns:a16="http://schemas.microsoft.com/office/drawing/2014/main" id="{3CB9DCAD-631A-7702-9C6D-A8E2F722FB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2376EC-7553-1994-12DD-198BD43681D0}"/>
              </a:ext>
            </a:extLst>
          </p:cNvPr>
          <p:cNvSpPr>
            <a:spLocks noGrp="1"/>
          </p:cNvSpPr>
          <p:nvPr>
            <p:ph type="sldNum" sz="quarter" idx="12"/>
          </p:nvPr>
        </p:nvSpPr>
        <p:spPr/>
        <p:txBody>
          <a:bodyPr/>
          <a:lstStyle/>
          <a:p>
            <a:fld id="{E040B533-9C27-48FF-BC3E-975C8CDA300C}" type="slidenum">
              <a:rPr lang="en-GB" smtClean="0"/>
              <a:t>‹#›</a:t>
            </a:fld>
            <a:endParaRPr lang="en-GB"/>
          </a:p>
        </p:txBody>
      </p:sp>
    </p:spTree>
    <p:extLst>
      <p:ext uri="{BB962C8B-B14F-4D97-AF65-F5344CB8AC3E}">
        <p14:creationId xmlns:p14="http://schemas.microsoft.com/office/powerpoint/2010/main" val="2573066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A33F8-766C-640A-0B84-CA4C68B16A4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ECB1D7-C2AE-37D4-9FFE-B486515DC76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02BB73-2F09-C66B-1822-CC02FE1D47A6}"/>
              </a:ext>
            </a:extLst>
          </p:cNvPr>
          <p:cNvSpPr>
            <a:spLocks noGrp="1"/>
          </p:cNvSpPr>
          <p:nvPr>
            <p:ph type="dt" sz="half" idx="10"/>
          </p:nvPr>
        </p:nvSpPr>
        <p:spPr/>
        <p:txBody>
          <a:bodyPr/>
          <a:lstStyle/>
          <a:p>
            <a:fld id="{D1FB762B-06B0-42A6-ACEC-85AD4F6096F4}" type="datetimeFigureOut">
              <a:rPr lang="en-GB" smtClean="0"/>
              <a:t>12/05/2026</a:t>
            </a:fld>
            <a:endParaRPr lang="en-GB"/>
          </a:p>
        </p:txBody>
      </p:sp>
      <p:sp>
        <p:nvSpPr>
          <p:cNvPr id="5" name="Footer Placeholder 4">
            <a:extLst>
              <a:ext uri="{FF2B5EF4-FFF2-40B4-BE49-F238E27FC236}">
                <a16:creationId xmlns:a16="http://schemas.microsoft.com/office/drawing/2014/main" id="{6D499CB3-47C3-8CEC-65A7-4D4AF89711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0830CF-B0D1-DF4D-B252-8D664642B7E9}"/>
              </a:ext>
            </a:extLst>
          </p:cNvPr>
          <p:cNvSpPr>
            <a:spLocks noGrp="1"/>
          </p:cNvSpPr>
          <p:nvPr>
            <p:ph type="sldNum" sz="quarter" idx="12"/>
          </p:nvPr>
        </p:nvSpPr>
        <p:spPr/>
        <p:txBody>
          <a:bodyPr/>
          <a:lstStyle/>
          <a:p>
            <a:fld id="{E040B533-9C27-48FF-BC3E-975C8CDA300C}" type="slidenum">
              <a:rPr lang="en-GB" smtClean="0"/>
              <a:t>‹#›</a:t>
            </a:fld>
            <a:endParaRPr lang="en-GB"/>
          </a:p>
        </p:txBody>
      </p:sp>
    </p:spTree>
    <p:extLst>
      <p:ext uri="{BB962C8B-B14F-4D97-AF65-F5344CB8AC3E}">
        <p14:creationId xmlns:p14="http://schemas.microsoft.com/office/powerpoint/2010/main" val="1933198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0A7230-7CC3-FEA6-920C-984D5447EBA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16B72F6-166E-D888-B54E-7EFE1F1CCFD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39C0A9-1C67-1509-EC65-B6413F5D8021}"/>
              </a:ext>
            </a:extLst>
          </p:cNvPr>
          <p:cNvSpPr>
            <a:spLocks noGrp="1"/>
          </p:cNvSpPr>
          <p:nvPr>
            <p:ph type="dt" sz="half" idx="10"/>
          </p:nvPr>
        </p:nvSpPr>
        <p:spPr/>
        <p:txBody>
          <a:bodyPr/>
          <a:lstStyle/>
          <a:p>
            <a:fld id="{D1FB762B-06B0-42A6-ACEC-85AD4F6096F4}" type="datetimeFigureOut">
              <a:rPr lang="en-GB" smtClean="0"/>
              <a:t>12/05/2026</a:t>
            </a:fld>
            <a:endParaRPr lang="en-GB"/>
          </a:p>
        </p:txBody>
      </p:sp>
      <p:sp>
        <p:nvSpPr>
          <p:cNvPr id="5" name="Footer Placeholder 4">
            <a:extLst>
              <a:ext uri="{FF2B5EF4-FFF2-40B4-BE49-F238E27FC236}">
                <a16:creationId xmlns:a16="http://schemas.microsoft.com/office/drawing/2014/main" id="{C6F54A40-8D40-9DC9-1562-A485BD0646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41CF06-141D-B226-196E-EB458D3F0DCE}"/>
              </a:ext>
            </a:extLst>
          </p:cNvPr>
          <p:cNvSpPr>
            <a:spLocks noGrp="1"/>
          </p:cNvSpPr>
          <p:nvPr>
            <p:ph type="sldNum" sz="quarter" idx="12"/>
          </p:nvPr>
        </p:nvSpPr>
        <p:spPr/>
        <p:txBody>
          <a:bodyPr/>
          <a:lstStyle/>
          <a:p>
            <a:fld id="{E040B533-9C27-48FF-BC3E-975C8CDA300C}" type="slidenum">
              <a:rPr lang="en-GB" smtClean="0"/>
              <a:t>‹#›</a:t>
            </a:fld>
            <a:endParaRPr lang="en-GB"/>
          </a:p>
        </p:txBody>
      </p:sp>
    </p:spTree>
    <p:extLst>
      <p:ext uri="{BB962C8B-B14F-4D97-AF65-F5344CB8AC3E}">
        <p14:creationId xmlns:p14="http://schemas.microsoft.com/office/powerpoint/2010/main" val="3751143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670B781-BD85-17CB-C06C-ECADEBFFAB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5C3A470-A161-B3EB-0DDB-20AFC6C817D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B6985A-5BFF-60AE-0161-B7D1652A86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FB762B-06B0-42A6-ACEC-85AD4F6096F4}" type="datetimeFigureOut">
              <a:rPr lang="en-GB" smtClean="0"/>
              <a:t>12/05/2026</a:t>
            </a:fld>
            <a:endParaRPr lang="en-GB"/>
          </a:p>
        </p:txBody>
      </p:sp>
      <p:sp>
        <p:nvSpPr>
          <p:cNvPr id="5" name="Footer Placeholder 4">
            <a:extLst>
              <a:ext uri="{FF2B5EF4-FFF2-40B4-BE49-F238E27FC236}">
                <a16:creationId xmlns:a16="http://schemas.microsoft.com/office/drawing/2014/main" id="{E3E8C120-BA34-1C8A-B23B-95033EA74D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BE3EEFC-5FAA-CF0B-22FA-41B4AB7BA2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40B533-9C27-48FF-BC3E-975C8CDA300C}" type="slidenum">
              <a:rPr lang="en-GB" smtClean="0"/>
              <a:t>‹#›</a:t>
            </a:fld>
            <a:endParaRPr lang="en-GB"/>
          </a:p>
        </p:txBody>
      </p:sp>
    </p:spTree>
    <p:extLst>
      <p:ext uri="{BB962C8B-B14F-4D97-AF65-F5344CB8AC3E}">
        <p14:creationId xmlns:p14="http://schemas.microsoft.com/office/powerpoint/2010/main" val="4293299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g"/><Relationship Id="rId11" Type="http://schemas.openxmlformats.org/officeDocument/2006/relationships/image" Target="../media/image10.jpg"/><Relationship Id="rId5" Type="http://schemas.openxmlformats.org/officeDocument/2006/relationships/image" Target="../media/image4.jpg"/><Relationship Id="rId10" Type="http://schemas.openxmlformats.org/officeDocument/2006/relationships/image" Target="../media/image9.jpg"/><Relationship Id="rId4" Type="http://schemas.openxmlformats.org/officeDocument/2006/relationships/image" Target="../media/image3.jpg"/><Relationship Id="rId9" Type="http://schemas.openxmlformats.org/officeDocument/2006/relationships/image" Target="../media/image8.jp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02472DE8-E58B-4D56-BA61-C69C601DC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0183ACFC-B25E-402F-BBD8-E42034CDD4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176818"/>
          </a:xfrm>
          <a:custGeom>
            <a:avLst/>
            <a:gdLst>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501513 w 12192000"/>
              <a:gd name="connsiteY143" fmla="*/ 1799835 h 2237474"/>
              <a:gd name="connsiteX144" fmla="*/ 4459076 w 12192000"/>
              <a:gd name="connsiteY144" fmla="*/ 1813003 h 2237474"/>
              <a:gd name="connsiteX145" fmla="*/ 4459810 w 12192000"/>
              <a:gd name="connsiteY145" fmla="*/ 1797886 h 2237474"/>
              <a:gd name="connsiteX146" fmla="*/ 4379064 w 12192000"/>
              <a:gd name="connsiteY146" fmla="*/ 1817177 h 2237474"/>
              <a:gd name="connsiteX147" fmla="*/ 4319209 w 12192000"/>
              <a:gd name="connsiteY147" fmla="*/ 1834833 h 2237474"/>
              <a:gd name="connsiteX148" fmla="*/ 4306907 w 12192000"/>
              <a:gd name="connsiteY148" fmla="*/ 1841641 h 2237474"/>
              <a:gd name="connsiteX149" fmla="*/ 4290981 w 12192000"/>
              <a:gd name="connsiteY149" fmla="*/ 1839677 h 2237474"/>
              <a:gd name="connsiteX150" fmla="*/ 4285792 w 12192000"/>
              <a:gd name="connsiteY150" fmla="*/ 1836231 h 2237474"/>
              <a:gd name="connsiteX151" fmla="*/ 4238372 w 12192000"/>
              <a:gd name="connsiteY151" fmla="*/ 1851480 h 2237474"/>
              <a:gd name="connsiteX152" fmla="*/ 4232517 w 12192000"/>
              <a:gd name="connsiteY152" fmla="*/ 1852567 h 2237474"/>
              <a:gd name="connsiteX153" fmla="*/ 4191732 w 12192000"/>
              <a:gd name="connsiteY153" fmla="*/ 1857328 h 2237474"/>
              <a:gd name="connsiteX154" fmla="*/ 4065532 w 12192000"/>
              <a:gd name="connsiteY154" fmla="*/ 1855477 h 2237474"/>
              <a:gd name="connsiteX155" fmla="*/ 4028460 w 12192000"/>
              <a:gd name="connsiteY155" fmla="*/ 1855137 h 2237474"/>
              <a:gd name="connsiteX156" fmla="*/ 4002267 w 12192000"/>
              <a:gd name="connsiteY156" fmla="*/ 1852352 h 2237474"/>
              <a:gd name="connsiteX157" fmla="*/ 3931396 w 12192000"/>
              <a:gd name="connsiteY157" fmla="*/ 1858915 h 2237474"/>
              <a:gd name="connsiteX158" fmla="*/ 3812162 w 12192000"/>
              <a:gd name="connsiteY158" fmla="*/ 1875501 h 2237474"/>
              <a:gd name="connsiteX159" fmla="*/ 3767672 w 12192000"/>
              <a:gd name="connsiteY159" fmla="*/ 1874600 h 2237474"/>
              <a:gd name="connsiteX160" fmla="*/ 3764741 w 12192000"/>
              <a:gd name="connsiteY160" fmla="*/ 1869433 h 2237474"/>
              <a:gd name="connsiteX161" fmla="*/ 3751332 w 12192000"/>
              <a:gd name="connsiteY161" fmla="*/ 1869854 h 2237474"/>
              <a:gd name="connsiteX162" fmla="*/ 3748155 w 12192000"/>
              <a:gd name="connsiteY162" fmla="*/ 1868903 h 2237474"/>
              <a:gd name="connsiteX163" fmla="*/ 3729530 w 12192000"/>
              <a:gd name="connsiteY163" fmla="*/ 1864513 h 2237474"/>
              <a:gd name="connsiteX164" fmla="*/ 3680177 w 12192000"/>
              <a:gd name="connsiteY164" fmla="*/ 1881552 h 2237474"/>
              <a:gd name="connsiteX165" fmla="*/ 3567259 w 12192000"/>
              <a:gd name="connsiteY165" fmla="*/ 1893482 h 2237474"/>
              <a:gd name="connsiteX166" fmla="*/ 3405770 w 12192000"/>
              <a:gd name="connsiteY166" fmla="*/ 1904591 h 2237474"/>
              <a:gd name="connsiteX167" fmla="*/ 3280097 w 12192000"/>
              <a:gd name="connsiteY167" fmla="*/ 1919610 h 2237474"/>
              <a:gd name="connsiteX168" fmla="*/ 3123424 w 12192000"/>
              <a:gd name="connsiteY168" fmla="*/ 1952930 h 2237474"/>
              <a:gd name="connsiteX169" fmla="*/ 3009910 w 12192000"/>
              <a:gd name="connsiteY169" fmla="*/ 1957866 h 2237474"/>
              <a:gd name="connsiteX170" fmla="*/ 2995934 w 12192000"/>
              <a:gd name="connsiteY170" fmla="*/ 1967085 h 2237474"/>
              <a:gd name="connsiteX171" fmla="*/ 2980071 w 12192000"/>
              <a:gd name="connsiteY171" fmla="*/ 1972988 h 2237474"/>
              <a:gd name="connsiteX172" fmla="*/ 2978094 w 12192000"/>
              <a:gd name="connsiteY172" fmla="*/ 1972369 h 2237474"/>
              <a:gd name="connsiteX173" fmla="*/ 2942858 w 12192000"/>
              <a:gd name="connsiteY173" fmla="*/ 1981367 h 2237474"/>
              <a:gd name="connsiteX174" fmla="*/ 2875436 w 12192000"/>
              <a:gd name="connsiteY174" fmla="*/ 1996977 h 2237474"/>
              <a:gd name="connsiteX175" fmla="*/ 2874892 w 12192000"/>
              <a:gd name="connsiteY175" fmla="*/ 1996085 h 2237474"/>
              <a:gd name="connsiteX176" fmla="*/ 2864145 w 12192000"/>
              <a:gd name="connsiteY176" fmla="*/ 1994061 h 2237474"/>
              <a:gd name="connsiteX177" fmla="*/ 2843662 w 12192000"/>
              <a:gd name="connsiteY177" fmla="*/ 1992498 h 2237474"/>
              <a:gd name="connsiteX178" fmla="*/ 2796128 w 12192000"/>
              <a:gd name="connsiteY178" fmla="*/ 1976403 h 2237474"/>
              <a:gd name="connsiteX179" fmla="*/ 2756784 w 12192000"/>
              <a:gd name="connsiteY179" fmla="*/ 1985116 h 2237474"/>
              <a:gd name="connsiteX180" fmla="*/ 2748833 w 12192000"/>
              <a:gd name="connsiteY180" fmla="*/ 1986323 h 2237474"/>
              <a:gd name="connsiteX181" fmla="*/ 2748661 w 12192000"/>
              <a:gd name="connsiteY181" fmla="*/ 1986122 h 2237474"/>
              <a:gd name="connsiteX182" fmla="*/ 2740251 w 12192000"/>
              <a:gd name="connsiteY182" fmla="*/ 1986946 h 2237474"/>
              <a:gd name="connsiteX183" fmla="*/ 2718916 w 12192000"/>
              <a:gd name="connsiteY183" fmla="*/ 1990867 h 2237474"/>
              <a:gd name="connsiteX184" fmla="*/ 2713522 w 12192000"/>
              <a:gd name="connsiteY184" fmla="*/ 1990173 h 2237474"/>
              <a:gd name="connsiteX185" fmla="*/ 2680597 w 12192000"/>
              <a:gd name="connsiteY185" fmla="*/ 1984996 h 2237474"/>
              <a:gd name="connsiteX186" fmla="*/ 2578178 w 12192000"/>
              <a:gd name="connsiteY186" fmla="*/ 1990531 h 2237474"/>
              <a:gd name="connsiteX187" fmla="*/ 2476147 w 12192000"/>
              <a:gd name="connsiteY187" fmla="*/ 1998305 h 2237474"/>
              <a:gd name="connsiteX188" fmla="*/ 2373568 w 12192000"/>
              <a:gd name="connsiteY188" fmla="*/ 2003219 h 2237474"/>
              <a:gd name="connsiteX189" fmla="*/ 2321399 w 12192000"/>
              <a:gd name="connsiteY189" fmla="*/ 1989467 h 2237474"/>
              <a:gd name="connsiteX190" fmla="*/ 2315525 w 12192000"/>
              <a:gd name="connsiteY190" fmla="*/ 1989708 h 2237474"/>
              <a:gd name="connsiteX191" fmla="*/ 2300792 w 12192000"/>
              <a:gd name="connsiteY191" fmla="*/ 1994290 h 2237474"/>
              <a:gd name="connsiteX192" fmla="*/ 2295469 w 12192000"/>
              <a:gd name="connsiteY192" fmla="*/ 1996659 h 2237474"/>
              <a:gd name="connsiteX193" fmla="*/ 2287219 w 12192000"/>
              <a:gd name="connsiteY193" fmla="*/ 1998750 h 2237474"/>
              <a:gd name="connsiteX194" fmla="*/ 2286948 w 12192000"/>
              <a:gd name="connsiteY194" fmla="*/ 1998596 h 2237474"/>
              <a:gd name="connsiteX195" fmla="*/ 2243069 w 12192000"/>
              <a:gd name="connsiteY195" fmla="*/ 2015111 h 2237474"/>
              <a:gd name="connsiteX196" fmla="*/ 2186609 w 12192000"/>
              <a:gd name="connsiteY196" fmla="*/ 2008263 h 2237474"/>
              <a:gd name="connsiteX197" fmla="*/ 2164831 w 12192000"/>
              <a:gd name="connsiteY197" fmla="*/ 2010143 h 2237474"/>
              <a:gd name="connsiteX198" fmla="*/ 2152836 w 12192000"/>
              <a:gd name="connsiteY198" fmla="*/ 2010048 h 2237474"/>
              <a:gd name="connsiteX199" fmla="*/ 2117102 w 12192000"/>
              <a:gd name="connsiteY199" fmla="*/ 2023004 h 2237474"/>
              <a:gd name="connsiteX200" fmla="*/ 2111935 w 12192000"/>
              <a:gd name="connsiteY200" fmla="*/ 2023163 h 2237474"/>
              <a:gd name="connsiteX201" fmla="*/ 2089991 w 12192000"/>
              <a:gd name="connsiteY201" fmla="*/ 2034193 h 2237474"/>
              <a:gd name="connsiteX202" fmla="*/ 2058061 w 12192000"/>
              <a:gd name="connsiteY202" fmla="*/ 2047942 h 2237474"/>
              <a:gd name="connsiteX203" fmla="*/ 2055737 w 12192000"/>
              <a:gd name="connsiteY203" fmla="*/ 2047704 h 2237474"/>
              <a:gd name="connsiteX204" fmla="*/ 2042244 w 12192000"/>
              <a:gd name="connsiteY204" fmla="*/ 2055560 h 2237474"/>
              <a:gd name="connsiteX205" fmla="*/ 1976224 w 12192000"/>
              <a:gd name="connsiteY205" fmla="*/ 2074257 h 2237474"/>
              <a:gd name="connsiteX206" fmla="*/ 1877728 w 12192000"/>
              <a:gd name="connsiteY206" fmla="*/ 2101004 h 2237474"/>
              <a:gd name="connsiteX207" fmla="*/ 1759056 w 12192000"/>
              <a:gd name="connsiteY207" fmla="*/ 2125608 h 2237474"/>
              <a:gd name="connsiteX208" fmla="*/ 1637948 w 12192000"/>
              <a:gd name="connsiteY208" fmla="*/ 2172597 h 2237474"/>
              <a:gd name="connsiteX209" fmla="*/ 1434549 w 12192000"/>
              <a:gd name="connsiteY209" fmla="*/ 2234522 h 2237474"/>
              <a:gd name="connsiteX210" fmla="*/ 1398481 w 12192000"/>
              <a:gd name="connsiteY210" fmla="*/ 2237074 h 2237474"/>
              <a:gd name="connsiteX211" fmla="*/ 1398407 w 12192000"/>
              <a:gd name="connsiteY211" fmla="*/ 2237095 h 2237474"/>
              <a:gd name="connsiteX212" fmla="*/ 1370962 w 12192000"/>
              <a:gd name="connsiteY212" fmla="*/ 2237474 h 2237474"/>
              <a:gd name="connsiteX213" fmla="*/ 1356367 w 12192000"/>
              <a:gd name="connsiteY213" fmla="*/ 2235089 h 2237474"/>
              <a:gd name="connsiteX214" fmla="*/ 1324828 w 12192000"/>
              <a:gd name="connsiteY214" fmla="*/ 2231968 h 2237474"/>
              <a:gd name="connsiteX215" fmla="*/ 1297744 w 12192000"/>
              <a:gd name="connsiteY215" fmla="*/ 2235849 h 2237474"/>
              <a:gd name="connsiteX216" fmla="*/ 1286236 w 12192000"/>
              <a:gd name="connsiteY216" fmla="*/ 2233135 h 2237474"/>
              <a:gd name="connsiteX217" fmla="*/ 1283504 w 12192000"/>
              <a:gd name="connsiteY217" fmla="*/ 2233797 h 2237474"/>
              <a:gd name="connsiteX218" fmla="*/ 1279765 w 12192000"/>
              <a:gd name="connsiteY218" fmla="*/ 2229639 h 2237474"/>
              <a:gd name="connsiteX219" fmla="*/ 1195347 w 12192000"/>
              <a:gd name="connsiteY219" fmla="*/ 2212354 h 2237474"/>
              <a:gd name="connsiteX220" fmla="*/ 970251 w 12192000"/>
              <a:gd name="connsiteY220" fmla="*/ 2221029 h 2237474"/>
              <a:gd name="connsiteX221" fmla="*/ 812914 w 12192000"/>
              <a:gd name="connsiteY221" fmla="*/ 2202752 h 2237474"/>
              <a:gd name="connsiteX222" fmla="*/ 800195 w 12192000"/>
              <a:gd name="connsiteY222" fmla="*/ 2209407 h 2237474"/>
              <a:gd name="connsiteX223" fmla="*/ 784978 w 12192000"/>
              <a:gd name="connsiteY223" fmla="*/ 2212360 h 2237474"/>
              <a:gd name="connsiteX224" fmla="*/ 681987 w 12192000"/>
              <a:gd name="connsiteY224" fmla="*/ 2216757 h 2237474"/>
              <a:gd name="connsiteX225" fmla="*/ 669923 w 12192000"/>
              <a:gd name="connsiteY225" fmla="*/ 2211682 h 2237474"/>
              <a:gd name="connsiteX226" fmla="*/ 648680 w 12192000"/>
              <a:gd name="connsiteY226" fmla="*/ 2206229 h 2237474"/>
              <a:gd name="connsiteX227" fmla="*/ 597225 w 12192000"/>
              <a:gd name="connsiteY227" fmla="*/ 2180999 h 2237474"/>
              <a:gd name="connsiteX228" fmla="*/ 558449 w 12192000"/>
              <a:gd name="connsiteY228" fmla="*/ 2182346 h 2237474"/>
              <a:gd name="connsiteX229" fmla="*/ 550517 w 12192000"/>
              <a:gd name="connsiteY229" fmla="*/ 2182060 h 2237474"/>
              <a:gd name="connsiteX230" fmla="*/ 550309 w 12192000"/>
              <a:gd name="connsiteY230" fmla="*/ 2181825 h 2237474"/>
              <a:gd name="connsiteX231" fmla="*/ 541836 w 12192000"/>
              <a:gd name="connsiteY231" fmla="*/ 2181063 h 2237474"/>
              <a:gd name="connsiteX232" fmla="*/ 536057 w 12192000"/>
              <a:gd name="connsiteY232" fmla="*/ 2181537 h 2237474"/>
              <a:gd name="connsiteX233" fmla="*/ 520671 w 12192000"/>
              <a:gd name="connsiteY233" fmla="*/ 2180980 h 2237474"/>
              <a:gd name="connsiteX234" fmla="*/ 515024 w 12192000"/>
              <a:gd name="connsiteY234" fmla="*/ 2179258 h 2237474"/>
              <a:gd name="connsiteX235" fmla="*/ 512278 w 12192000"/>
              <a:gd name="connsiteY235" fmla="*/ 2176369 h 2237474"/>
              <a:gd name="connsiteX236" fmla="*/ 480419 w 12192000"/>
              <a:gd name="connsiteY236" fmla="*/ 2167807 h 2237474"/>
              <a:gd name="connsiteX237" fmla="*/ 413835 w 12192000"/>
              <a:gd name="connsiteY237" fmla="*/ 2156783 h 2237474"/>
              <a:gd name="connsiteX238" fmla="*/ 376513 w 12192000"/>
              <a:gd name="connsiteY238" fmla="*/ 2154014 h 2237474"/>
              <a:gd name="connsiteX239" fmla="*/ 273386 w 12192000"/>
              <a:gd name="connsiteY239" fmla="*/ 2142551 h 2237474"/>
              <a:gd name="connsiteX240" fmla="*/ 169207 w 12192000"/>
              <a:gd name="connsiteY240" fmla="*/ 2128100 h 2237474"/>
              <a:gd name="connsiteX241" fmla="*/ 93149 w 12192000"/>
              <a:gd name="connsiteY241" fmla="*/ 2105324 h 2237474"/>
              <a:gd name="connsiteX242" fmla="*/ 88109 w 12192000"/>
              <a:gd name="connsiteY242" fmla="*/ 2106704 h 2237474"/>
              <a:gd name="connsiteX243" fmla="*/ 80022 w 12192000"/>
              <a:gd name="connsiteY243" fmla="*/ 2107254 h 2237474"/>
              <a:gd name="connsiteX244" fmla="*/ 79717 w 12192000"/>
              <a:gd name="connsiteY244" fmla="*/ 2107046 h 2237474"/>
              <a:gd name="connsiteX245" fmla="*/ 72352 w 12192000"/>
              <a:gd name="connsiteY245" fmla="*/ 2107991 h 2237474"/>
              <a:gd name="connsiteX246" fmla="*/ 37645 w 12192000"/>
              <a:gd name="connsiteY246" fmla="*/ 2115401 h 2237474"/>
              <a:gd name="connsiteX247" fmla="*/ 4572 w 12192000"/>
              <a:gd name="connsiteY247" fmla="*/ 2111091 h 2237474"/>
              <a:gd name="connsiteX248" fmla="*/ 0 w 12192000"/>
              <a:gd name="connsiteY248" fmla="*/ 2110468 h 2237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12192000" h="2237474">
                <a:moveTo>
                  <a:pt x="0" y="0"/>
                </a:moveTo>
                <a:lnTo>
                  <a:pt x="12192000" y="0"/>
                </a:lnTo>
                <a:lnTo>
                  <a:pt x="12192000" y="751299"/>
                </a:lnTo>
                <a:lnTo>
                  <a:pt x="12176759" y="759190"/>
                </a:lnTo>
                <a:cubicBezTo>
                  <a:pt x="12165968" y="763819"/>
                  <a:pt x="12157853" y="765770"/>
                  <a:pt x="12154948" y="762731"/>
                </a:cubicBezTo>
                <a:cubicBezTo>
                  <a:pt x="12116503" y="759396"/>
                  <a:pt x="12073342" y="763579"/>
                  <a:pt x="12047364" y="749662"/>
                </a:cubicBezTo>
                <a:cubicBezTo>
                  <a:pt x="12041261" y="730599"/>
                  <a:pt x="11914319" y="741909"/>
                  <a:pt x="11890686" y="732766"/>
                </a:cubicBezTo>
                <a:cubicBezTo>
                  <a:pt x="11832408" y="747890"/>
                  <a:pt x="11815359" y="777569"/>
                  <a:pt x="11782413" y="769868"/>
                </a:cubicBezTo>
                <a:cubicBezTo>
                  <a:pt x="11760031" y="763594"/>
                  <a:pt x="11675205" y="777151"/>
                  <a:pt x="11649954" y="749628"/>
                </a:cubicBezTo>
                <a:cubicBezTo>
                  <a:pt x="11608286" y="767874"/>
                  <a:pt x="11593031" y="740811"/>
                  <a:pt x="11560424" y="748017"/>
                </a:cubicBezTo>
                <a:cubicBezTo>
                  <a:pt x="11488916" y="747650"/>
                  <a:pt x="11449669" y="773362"/>
                  <a:pt x="11358455" y="747593"/>
                </a:cubicBezTo>
                <a:cubicBezTo>
                  <a:pt x="11316233" y="754756"/>
                  <a:pt x="11256313" y="713012"/>
                  <a:pt x="11165209" y="748852"/>
                </a:cubicBezTo>
                <a:cubicBezTo>
                  <a:pt x="11113345" y="753539"/>
                  <a:pt x="11140250" y="736122"/>
                  <a:pt x="11058755" y="749617"/>
                </a:cubicBezTo>
                <a:cubicBezTo>
                  <a:pt x="11036836" y="722990"/>
                  <a:pt x="10909903" y="759211"/>
                  <a:pt x="10884013" y="760728"/>
                </a:cubicBezTo>
                <a:cubicBezTo>
                  <a:pt x="10864519" y="743356"/>
                  <a:pt x="10853492" y="756172"/>
                  <a:pt x="10834688" y="757726"/>
                </a:cubicBezTo>
                <a:cubicBezTo>
                  <a:pt x="10826871" y="747343"/>
                  <a:pt x="10811086" y="746602"/>
                  <a:pt x="10805004" y="757573"/>
                </a:cubicBezTo>
                <a:cubicBezTo>
                  <a:pt x="10810951" y="784448"/>
                  <a:pt x="10744688" y="759043"/>
                  <a:pt x="10739478" y="776841"/>
                </a:cubicBezTo>
                <a:cubicBezTo>
                  <a:pt x="10678284" y="779408"/>
                  <a:pt x="10540854" y="756546"/>
                  <a:pt x="10458762" y="755400"/>
                </a:cubicBezTo>
                <a:cubicBezTo>
                  <a:pt x="10426976" y="747433"/>
                  <a:pt x="10362961" y="776166"/>
                  <a:pt x="10246919" y="769960"/>
                </a:cubicBezTo>
                <a:cubicBezTo>
                  <a:pt x="10231631" y="763610"/>
                  <a:pt x="10172943" y="749095"/>
                  <a:pt x="10167995" y="760843"/>
                </a:cubicBezTo>
                <a:cubicBezTo>
                  <a:pt x="10131971" y="759999"/>
                  <a:pt x="10021683" y="796978"/>
                  <a:pt x="9997044" y="780129"/>
                </a:cubicBezTo>
                <a:cubicBezTo>
                  <a:pt x="10001018" y="806225"/>
                  <a:pt x="9951331" y="779975"/>
                  <a:pt x="9943887" y="804141"/>
                </a:cubicBezTo>
                <a:lnTo>
                  <a:pt x="9918248" y="816628"/>
                </a:lnTo>
                <a:lnTo>
                  <a:pt x="9836148" y="858312"/>
                </a:lnTo>
                <a:lnTo>
                  <a:pt x="9823800" y="866604"/>
                </a:lnTo>
                <a:lnTo>
                  <a:pt x="9794684" y="864509"/>
                </a:lnTo>
                <a:lnTo>
                  <a:pt x="9778288" y="854362"/>
                </a:lnTo>
                <a:lnTo>
                  <a:pt x="9773886" y="857543"/>
                </a:lnTo>
                <a:cubicBezTo>
                  <a:pt x="9769008" y="863842"/>
                  <a:pt x="9766501" y="867741"/>
                  <a:pt x="9761459" y="862394"/>
                </a:cubicBezTo>
                <a:lnTo>
                  <a:pt x="9705768" y="894610"/>
                </a:lnTo>
                <a:cubicBezTo>
                  <a:pt x="9699860" y="897215"/>
                  <a:pt x="9692576" y="897590"/>
                  <a:pt x="9683005" y="894128"/>
                </a:cubicBezTo>
                <a:cubicBezTo>
                  <a:pt x="9664449" y="898200"/>
                  <a:pt x="9612100" y="914263"/>
                  <a:pt x="9594438" y="919051"/>
                </a:cubicBezTo>
                <a:lnTo>
                  <a:pt x="9577033" y="922857"/>
                </a:lnTo>
                <a:cubicBezTo>
                  <a:pt x="9568659" y="926175"/>
                  <a:pt x="9551353" y="936082"/>
                  <a:pt x="9544189" y="938966"/>
                </a:cubicBezTo>
                <a:cubicBezTo>
                  <a:pt x="9538380" y="940584"/>
                  <a:pt x="9541329" y="937538"/>
                  <a:pt x="9534048" y="940158"/>
                </a:cubicBezTo>
                <a:cubicBezTo>
                  <a:pt x="9533709" y="946069"/>
                  <a:pt x="9530854" y="951684"/>
                  <a:pt x="9500499" y="954680"/>
                </a:cubicBezTo>
                <a:cubicBezTo>
                  <a:pt x="9481230" y="968165"/>
                  <a:pt x="9456325" y="979029"/>
                  <a:pt x="9428195" y="986225"/>
                </a:cubicBezTo>
                <a:cubicBezTo>
                  <a:pt x="9422499" y="981315"/>
                  <a:pt x="9414660" y="991352"/>
                  <a:pt x="9410017" y="993931"/>
                </a:cubicBezTo>
                <a:cubicBezTo>
                  <a:pt x="9408360" y="990327"/>
                  <a:pt x="9395782" y="990863"/>
                  <a:pt x="9392919" y="994656"/>
                </a:cubicBezTo>
                <a:cubicBezTo>
                  <a:pt x="9310581" y="1024474"/>
                  <a:pt x="9345163" y="981210"/>
                  <a:pt x="9301293" y="1011593"/>
                </a:cubicBezTo>
                <a:cubicBezTo>
                  <a:pt x="9292916" y="1014346"/>
                  <a:pt x="9285483" y="1013807"/>
                  <a:pt x="9278619" y="1011878"/>
                </a:cubicBezTo>
                <a:lnTo>
                  <a:pt x="9268019" y="1007442"/>
                </a:lnTo>
                <a:lnTo>
                  <a:pt x="9234662" y="1023056"/>
                </a:lnTo>
                <a:cubicBezTo>
                  <a:pt x="9217868" y="1029197"/>
                  <a:pt x="9199852" y="1034202"/>
                  <a:pt x="9181033" y="1037921"/>
                </a:cubicBezTo>
                <a:cubicBezTo>
                  <a:pt x="9174974" y="1030923"/>
                  <a:pt x="9162516" y="1043719"/>
                  <a:pt x="9155969" y="1046804"/>
                </a:cubicBezTo>
                <a:cubicBezTo>
                  <a:pt x="9154734" y="1041866"/>
                  <a:pt x="9138567" y="1041606"/>
                  <a:pt x="9133985" y="1046450"/>
                </a:cubicBezTo>
                <a:cubicBezTo>
                  <a:pt x="9021681" y="1079910"/>
                  <a:pt x="9076377" y="1024799"/>
                  <a:pt x="9012987" y="1061986"/>
                </a:cubicBezTo>
                <a:lnTo>
                  <a:pt x="8968445" y="1052169"/>
                </a:lnTo>
                <a:lnTo>
                  <a:pt x="8958984" y="1057212"/>
                </a:lnTo>
                <a:cubicBezTo>
                  <a:pt x="8920115" y="1062770"/>
                  <a:pt x="8906181" y="1053838"/>
                  <a:pt x="8886001" y="1067468"/>
                </a:cubicBezTo>
                <a:cubicBezTo>
                  <a:pt x="8847384" y="1050046"/>
                  <a:pt x="8863283" y="1068286"/>
                  <a:pt x="8838610" y="1075091"/>
                </a:cubicBezTo>
                <a:cubicBezTo>
                  <a:pt x="8816007" y="1080079"/>
                  <a:pt x="8773923" y="1092257"/>
                  <a:pt x="8750383" y="1097387"/>
                </a:cubicBezTo>
                <a:cubicBezTo>
                  <a:pt x="8735450" y="1116502"/>
                  <a:pt x="8721220" y="1097372"/>
                  <a:pt x="8697365" y="1105869"/>
                </a:cubicBezTo>
                <a:cubicBezTo>
                  <a:pt x="8687037" y="1113735"/>
                  <a:pt x="8678781" y="1115961"/>
                  <a:pt x="8665605" y="1110791"/>
                </a:cubicBezTo>
                <a:cubicBezTo>
                  <a:pt x="8618410" y="1148662"/>
                  <a:pt x="8633049" y="1116609"/>
                  <a:pt x="8584946" y="1135226"/>
                </a:cubicBezTo>
                <a:cubicBezTo>
                  <a:pt x="8544020" y="1153499"/>
                  <a:pt x="8496232" y="1168229"/>
                  <a:pt x="8460755" y="1203427"/>
                </a:cubicBezTo>
                <a:cubicBezTo>
                  <a:pt x="8454928" y="1212828"/>
                  <a:pt x="8436573" y="1218574"/>
                  <a:pt x="8419755" y="1216260"/>
                </a:cubicBezTo>
                <a:cubicBezTo>
                  <a:pt x="8416861" y="1215863"/>
                  <a:pt x="8414124" y="1215234"/>
                  <a:pt x="8411626" y="1214397"/>
                </a:cubicBezTo>
                <a:cubicBezTo>
                  <a:pt x="8391326" y="1238641"/>
                  <a:pt x="8371389" y="1231045"/>
                  <a:pt x="8363469" y="1246658"/>
                </a:cubicBezTo>
                <a:cubicBezTo>
                  <a:pt x="8322316" y="1258746"/>
                  <a:pt x="8283162" y="1250600"/>
                  <a:pt x="8275497" y="1264396"/>
                </a:cubicBezTo>
                <a:cubicBezTo>
                  <a:pt x="8253233" y="1266996"/>
                  <a:pt x="8218383" y="1257577"/>
                  <a:pt x="8206287" y="1273060"/>
                </a:cubicBezTo>
                <a:cubicBezTo>
                  <a:pt x="8200396" y="1262794"/>
                  <a:pt x="8183827" y="1285000"/>
                  <a:pt x="8168705" y="1279956"/>
                </a:cubicBezTo>
                <a:cubicBezTo>
                  <a:pt x="8157611" y="1275235"/>
                  <a:pt x="8149996" y="1280870"/>
                  <a:pt x="8139997" y="1282713"/>
                </a:cubicBezTo>
                <a:cubicBezTo>
                  <a:pt x="8125566" y="1279776"/>
                  <a:pt x="8084128" y="1294221"/>
                  <a:pt x="8074238" y="1301895"/>
                </a:cubicBezTo>
                <a:cubicBezTo>
                  <a:pt x="8052170" y="1326903"/>
                  <a:pt x="7986951" y="1319381"/>
                  <a:pt x="7968292" y="1338779"/>
                </a:cubicBezTo>
                <a:cubicBezTo>
                  <a:pt x="7960694" y="1342282"/>
                  <a:pt x="7952937" y="1344333"/>
                  <a:pt x="7945122" y="1345477"/>
                </a:cubicBezTo>
                <a:lnTo>
                  <a:pt x="7922771" y="1346645"/>
                </a:lnTo>
                <a:lnTo>
                  <a:pt x="7915461" y="1342919"/>
                </a:lnTo>
                <a:lnTo>
                  <a:pt x="7902328" y="1345865"/>
                </a:lnTo>
                <a:lnTo>
                  <a:pt x="7898322" y="1345689"/>
                </a:lnTo>
                <a:lnTo>
                  <a:pt x="7875879" y="1345646"/>
                </a:lnTo>
                <a:cubicBezTo>
                  <a:pt x="7890672" y="1367295"/>
                  <a:pt x="7816428" y="1353520"/>
                  <a:pt x="7840612" y="1369373"/>
                </a:cubicBezTo>
                <a:cubicBezTo>
                  <a:pt x="7803208" y="1375918"/>
                  <a:pt x="7836041" y="1389289"/>
                  <a:pt x="7786819" y="1378970"/>
                </a:cubicBezTo>
                <a:cubicBezTo>
                  <a:pt x="7732613" y="1405648"/>
                  <a:pt x="7587405" y="1382806"/>
                  <a:pt x="7548172" y="1417460"/>
                </a:cubicBezTo>
                <a:cubicBezTo>
                  <a:pt x="7551327" y="1405830"/>
                  <a:pt x="7499280" y="1470447"/>
                  <a:pt x="7483437" y="1478152"/>
                </a:cubicBezTo>
                <a:cubicBezTo>
                  <a:pt x="7446517" y="1491067"/>
                  <a:pt x="7432754" y="1502351"/>
                  <a:pt x="7377870" y="1523319"/>
                </a:cubicBezTo>
                <a:cubicBezTo>
                  <a:pt x="7324166" y="1536168"/>
                  <a:pt x="7290459" y="1563749"/>
                  <a:pt x="7230737" y="1562633"/>
                </a:cubicBezTo>
                <a:cubicBezTo>
                  <a:pt x="7229794" y="1566487"/>
                  <a:pt x="7227568" y="1569908"/>
                  <a:pt x="7224458" y="1573008"/>
                </a:cubicBezTo>
                <a:lnTo>
                  <a:pt x="7213486" y="1580987"/>
                </a:lnTo>
                <a:lnTo>
                  <a:pt x="7210972" y="1580856"/>
                </a:lnTo>
                <a:lnTo>
                  <a:pt x="7183121" y="1595162"/>
                </a:lnTo>
                <a:lnTo>
                  <a:pt x="7164601" y="1606490"/>
                </a:lnTo>
                <a:lnTo>
                  <a:pt x="7159286" y="1606850"/>
                </a:lnTo>
                <a:cubicBezTo>
                  <a:pt x="7150961" y="1609262"/>
                  <a:pt x="7125743" y="1618162"/>
                  <a:pt x="7114651" y="1620959"/>
                </a:cubicBezTo>
                <a:cubicBezTo>
                  <a:pt x="7109310" y="1606138"/>
                  <a:pt x="7106695" y="1617324"/>
                  <a:pt x="7092727" y="1623628"/>
                </a:cubicBezTo>
                <a:cubicBezTo>
                  <a:pt x="7081313" y="1602012"/>
                  <a:pt x="7049394" y="1627301"/>
                  <a:pt x="7031309" y="1619451"/>
                </a:cubicBezTo>
                <a:cubicBezTo>
                  <a:pt x="7021305" y="1624569"/>
                  <a:pt x="7010515" y="1629587"/>
                  <a:pt x="6999084" y="1634317"/>
                </a:cubicBezTo>
                <a:lnTo>
                  <a:pt x="6992107" y="1636860"/>
                </a:lnTo>
                <a:lnTo>
                  <a:pt x="6991765" y="1636725"/>
                </a:lnTo>
                <a:cubicBezTo>
                  <a:pt x="6989813" y="1636884"/>
                  <a:pt x="6987353" y="1637572"/>
                  <a:pt x="6983996" y="1639040"/>
                </a:cubicBezTo>
                <a:lnTo>
                  <a:pt x="6979383" y="1641496"/>
                </a:lnTo>
                <a:lnTo>
                  <a:pt x="6900177" y="1636016"/>
                </a:lnTo>
                <a:cubicBezTo>
                  <a:pt x="6859708" y="1641136"/>
                  <a:pt x="6829973" y="1628753"/>
                  <a:pt x="6795372" y="1644845"/>
                </a:cubicBezTo>
                <a:cubicBezTo>
                  <a:pt x="6757466" y="1649571"/>
                  <a:pt x="6723150" y="1647290"/>
                  <a:pt x="6692251" y="1656357"/>
                </a:cubicBezTo>
                <a:cubicBezTo>
                  <a:pt x="6678032" y="1652894"/>
                  <a:pt x="6665282" y="1652445"/>
                  <a:pt x="6655235" y="1661869"/>
                </a:cubicBezTo>
                <a:cubicBezTo>
                  <a:pt x="6619334" y="1664040"/>
                  <a:pt x="6608179" y="1654034"/>
                  <a:pt x="6587857" y="1665769"/>
                </a:cubicBezTo>
                <a:lnTo>
                  <a:pt x="6554894" y="1664428"/>
                </a:lnTo>
                <a:lnTo>
                  <a:pt x="6551579" y="1662213"/>
                </a:lnTo>
                <a:lnTo>
                  <a:pt x="6545693" y="1661776"/>
                </a:lnTo>
                <a:lnTo>
                  <a:pt x="6530561" y="1664619"/>
                </a:lnTo>
                <a:lnTo>
                  <a:pt x="6525028" y="1666354"/>
                </a:lnTo>
                <a:cubicBezTo>
                  <a:pt x="6521154" y="1667301"/>
                  <a:pt x="6518510" y="1667613"/>
                  <a:pt x="6516595" y="1667475"/>
                </a:cubicBezTo>
                <a:lnTo>
                  <a:pt x="6516340" y="1667291"/>
                </a:lnTo>
                <a:lnTo>
                  <a:pt x="6508541" y="1668757"/>
                </a:lnTo>
                <a:cubicBezTo>
                  <a:pt x="6495493" y="1671715"/>
                  <a:pt x="6482908" y="1675051"/>
                  <a:pt x="6471012" y="1678604"/>
                </a:cubicBezTo>
                <a:cubicBezTo>
                  <a:pt x="6457809" y="1668164"/>
                  <a:pt x="6415506" y="1688334"/>
                  <a:pt x="6415265" y="1665317"/>
                </a:cubicBezTo>
                <a:cubicBezTo>
                  <a:pt x="6399063" y="1669446"/>
                  <a:pt x="6391173" y="1680085"/>
                  <a:pt x="6393343" y="1664672"/>
                </a:cubicBezTo>
                <a:lnTo>
                  <a:pt x="6380457" y="1662376"/>
                </a:lnTo>
                <a:lnTo>
                  <a:pt x="6280959" y="1689329"/>
                </a:lnTo>
                <a:lnTo>
                  <a:pt x="6266765" y="1695560"/>
                </a:lnTo>
                <a:cubicBezTo>
                  <a:pt x="6262331" y="1698152"/>
                  <a:pt x="6258580" y="1701192"/>
                  <a:pt x="6255823" y="1704850"/>
                </a:cubicBezTo>
                <a:cubicBezTo>
                  <a:pt x="6200184" y="1694834"/>
                  <a:pt x="6155082" y="1716996"/>
                  <a:pt x="6098321" y="1721646"/>
                </a:cubicBezTo>
                <a:cubicBezTo>
                  <a:pt x="6036511" y="1734126"/>
                  <a:pt x="5902526" y="1770074"/>
                  <a:pt x="5880652" y="1779643"/>
                </a:cubicBezTo>
                <a:cubicBezTo>
                  <a:pt x="5862008" y="1784877"/>
                  <a:pt x="5777344" y="1786304"/>
                  <a:pt x="5785959" y="1775307"/>
                </a:cubicBezTo>
                <a:cubicBezTo>
                  <a:pt x="5732223" y="1803618"/>
                  <a:pt x="5707481" y="1784706"/>
                  <a:pt x="5643534" y="1802919"/>
                </a:cubicBezTo>
                <a:lnTo>
                  <a:pt x="5518799" y="1818312"/>
                </a:lnTo>
                <a:lnTo>
                  <a:pt x="5505014" y="1819259"/>
                </a:lnTo>
                <a:lnTo>
                  <a:pt x="5499949" y="1814490"/>
                </a:lnTo>
                <a:lnTo>
                  <a:pt x="5453307" y="1815450"/>
                </a:lnTo>
                <a:cubicBezTo>
                  <a:pt x="5433075" y="1827706"/>
                  <a:pt x="5395563" y="1821122"/>
                  <a:pt x="5364192" y="1826074"/>
                </a:cubicBezTo>
                <a:lnTo>
                  <a:pt x="5350380" y="1830891"/>
                </a:lnTo>
                <a:lnTo>
                  <a:pt x="5259633" y="1837160"/>
                </a:lnTo>
                <a:lnTo>
                  <a:pt x="5197513" y="1844718"/>
                </a:lnTo>
                <a:lnTo>
                  <a:pt x="5184170" y="1849402"/>
                </a:lnTo>
                <a:lnTo>
                  <a:pt x="5168852" y="1844846"/>
                </a:lnTo>
                <a:cubicBezTo>
                  <a:pt x="5166986" y="1843561"/>
                  <a:pt x="5165478" y="1842127"/>
                  <a:pt x="5164370" y="1840597"/>
                </a:cubicBezTo>
                <a:lnTo>
                  <a:pt x="5114927" y="1847827"/>
                </a:lnTo>
                <a:lnTo>
                  <a:pt x="5108970" y="1847935"/>
                </a:lnTo>
                <a:lnTo>
                  <a:pt x="5067961" y="1845917"/>
                </a:lnTo>
                <a:lnTo>
                  <a:pt x="5007075" y="1838626"/>
                </a:lnTo>
                <a:cubicBezTo>
                  <a:pt x="4987003" y="1833546"/>
                  <a:pt x="4969259" y="1814096"/>
                  <a:pt x="4944087" y="1823332"/>
                </a:cubicBezTo>
                <a:cubicBezTo>
                  <a:pt x="4949882" y="1812650"/>
                  <a:pt x="4914396" y="1826154"/>
                  <a:pt x="4907662" y="1816900"/>
                </a:cubicBezTo>
                <a:cubicBezTo>
                  <a:pt x="4903760" y="1809237"/>
                  <a:pt x="4892087" y="1811549"/>
                  <a:pt x="4882386" y="1809844"/>
                </a:cubicBezTo>
                <a:cubicBezTo>
                  <a:pt x="4874062" y="1802609"/>
                  <a:pt x="4826962" y="1801349"/>
                  <a:pt x="4811440" y="1804655"/>
                </a:cubicBezTo>
                <a:cubicBezTo>
                  <a:pt x="4768806" y="1818748"/>
                  <a:pt x="4725356" y="1790961"/>
                  <a:pt x="4691075" y="1801389"/>
                </a:cubicBezTo>
                <a:cubicBezTo>
                  <a:pt x="4663743" y="1799478"/>
                  <a:pt x="4655044" y="1795479"/>
                  <a:pt x="4647449" y="1793181"/>
                </a:cubicBezTo>
                <a:lnTo>
                  <a:pt x="4645504" y="1787606"/>
                </a:lnTo>
                <a:lnTo>
                  <a:pt x="4632229" y="1785815"/>
                </a:lnTo>
                <a:lnTo>
                  <a:pt x="4629273" y="1784355"/>
                </a:lnTo>
                <a:cubicBezTo>
                  <a:pt x="4623639" y="1781544"/>
                  <a:pt x="4617950" y="1778917"/>
                  <a:pt x="4611738" y="1776964"/>
                </a:cubicBezTo>
                <a:cubicBezTo>
                  <a:pt x="4601379" y="1800272"/>
                  <a:pt x="4557197" y="1764196"/>
                  <a:pt x="4560070" y="1785640"/>
                </a:cubicBezTo>
                <a:lnTo>
                  <a:pt x="4536503" y="1785334"/>
                </a:lnTo>
                <a:lnTo>
                  <a:pt x="4513724" y="1791996"/>
                </a:lnTo>
                <a:lnTo>
                  <a:pt x="4501513" y="1799835"/>
                </a:lnTo>
                <a:lnTo>
                  <a:pt x="4459076" y="1813003"/>
                </a:lnTo>
                <a:lnTo>
                  <a:pt x="4459810" y="1797886"/>
                </a:lnTo>
                <a:lnTo>
                  <a:pt x="4379064" y="1817177"/>
                </a:lnTo>
                <a:lnTo>
                  <a:pt x="4319209" y="1834833"/>
                </a:lnTo>
                <a:lnTo>
                  <a:pt x="4306907" y="1841641"/>
                </a:lnTo>
                <a:lnTo>
                  <a:pt x="4290981" y="1839677"/>
                </a:lnTo>
                <a:cubicBezTo>
                  <a:pt x="4288909" y="1838717"/>
                  <a:pt x="4287163" y="1837555"/>
                  <a:pt x="4285792" y="1836231"/>
                </a:cubicBezTo>
                <a:lnTo>
                  <a:pt x="4238372" y="1851480"/>
                </a:lnTo>
                <a:lnTo>
                  <a:pt x="4232517" y="1852567"/>
                </a:lnTo>
                <a:lnTo>
                  <a:pt x="4191732" y="1857328"/>
                </a:lnTo>
                <a:lnTo>
                  <a:pt x="4065532" y="1855477"/>
                </a:lnTo>
                <a:cubicBezTo>
                  <a:pt x="4069305" y="1844009"/>
                  <a:pt x="4036780" y="1863138"/>
                  <a:pt x="4028460" y="1855137"/>
                </a:cubicBezTo>
                <a:cubicBezTo>
                  <a:pt x="4023224" y="1848238"/>
                  <a:pt x="4012138" y="1852433"/>
                  <a:pt x="4002267" y="1852352"/>
                </a:cubicBezTo>
                <a:cubicBezTo>
                  <a:pt x="3992749" y="1846600"/>
                  <a:pt x="3946095" y="1853107"/>
                  <a:pt x="3931396" y="1858915"/>
                </a:cubicBezTo>
                <a:cubicBezTo>
                  <a:pt x="3891932" y="1879798"/>
                  <a:pt x="3844059" y="1859600"/>
                  <a:pt x="3812162" y="1875501"/>
                </a:cubicBezTo>
                <a:cubicBezTo>
                  <a:pt x="3784875" y="1878116"/>
                  <a:pt x="3775574" y="1875612"/>
                  <a:pt x="3767672" y="1874600"/>
                </a:cubicBezTo>
                <a:lnTo>
                  <a:pt x="3764741" y="1869433"/>
                </a:lnTo>
                <a:lnTo>
                  <a:pt x="3751332" y="1869854"/>
                </a:lnTo>
                <a:lnTo>
                  <a:pt x="3748155" y="1868903"/>
                </a:lnTo>
                <a:cubicBezTo>
                  <a:pt x="3742091" y="1867062"/>
                  <a:pt x="3736007" y="1865414"/>
                  <a:pt x="3729530" y="1864513"/>
                </a:cubicBezTo>
                <a:cubicBezTo>
                  <a:pt x="3723549" y="1889158"/>
                  <a:pt x="3673453" y="1860919"/>
                  <a:pt x="3680177" y="1881552"/>
                </a:cubicBezTo>
                <a:cubicBezTo>
                  <a:pt x="3643549" y="1880892"/>
                  <a:pt x="3599470" y="1913398"/>
                  <a:pt x="3567259" y="1893482"/>
                </a:cubicBezTo>
                <a:cubicBezTo>
                  <a:pt x="3512865" y="1897927"/>
                  <a:pt x="3463644" y="1898121"/>
                  <a:pt x="3405770" y="1904591"/>
                </a:cubicBezTo>
                <a:cubicBezTo>
                  <a:pt x="3361027" y="1917619"/>
                  <a:pt x="3312439" y="1902759"/>
                  <a:pt x="3280097" y="1919610"/>
                </a:cubicBezTo>
                <a:cubicBezTo>
                  <a:pt x="3228353" y="1917339"/>
                  <a:pt x="3163854" y="1927961"/>
                  <a:pt x="3123424" y="1952930"/>
                </a:cubicBezTo>
                <a:cubicBezTo>
                  <a:pt x="3067921" y="1955455"/>
                  <a:pt x="3058626" y="1970554"/>
                  <a:pt x="3009910" y="1957866"/>
                </a:cubicBezTo>
                <a:cubicBezTo>
                  <a:pt x="3005875" y="1961558"/>
                  <a:pt x="3001138" y="1964570"/>
                  <a:pt x="2995934" y="1967085"/>
                </a:cubicBezTo>
                <a:lnTo>
                  <a:pt x="2980071" y="1972988"/>
                </a:lnTo>
                <a:lnTo>
                  <a:pt x="2978094" y="1972369"/>
                </a:lnTo>
                <a:lnTo>
                  <a:pt x="2942858" y="1981367"/>
                </a:lnTo>
                <a:lnTo>
                  <a:pt x="2875436" y="1996977"/>
                </a:lnTo>
                <a:lnTo>
                  <a:pt x="2874892" y="1996085"/>
                </a:lnTo>
                <a:cubicBezTo>
                  <a:pt x="2872808" y="1994277"/>
                  <a:pt x="2869648" y="1993306"/>
                  <a:pt x="2864145" y="1994061"/>
                </a:cubicBezTo>
                <a:cubicBezTo>
                  <a:pt x="2872218" y="1978115"/>
                  <a:pt x="2860603" y="1988862"/>
                  <a:pt x="2843662" y="1992498"/>
                </a:cubicBezTo>
                <a:cubicBezTo>
                  <a:pt x="2852423" y="1968542"/>
                  <a:pt x="2804535" y="1987804"/>
                  <a:pt x="2796128" y="1976403"/>
                </a:cubicBezTo>
                <a:cubicBezTo>
                  <a:pt x="2783487" y="1979614"/>
                  <a:pt x="2770278" y="1982573"/>
                  <a:pt x="2756784" y="1985116"/>
                </a:cubicBezTo>
                <a:lnTo>
                  <a:pt x="2748833" y="1986323"/>
                </a:lnTo>
                <a:cubicBezTo>
                  <a:pt x="2748775" y="1986256"/>
                  <a:pt x="2748719" y="1986188"/>
                  <a:pt x="2748661" y="1986122"/>
                </a:cubicBezTo>
                <a:cubicBezTo>
                  <a:pt x="2746906" y="1985902"/>
                  <a:pt x="2744280" y="1986117"/>
                  <a:pt x="2740251" y="1986946"/>
                </a:cubicBezTo>
                <a:lnTo>
                  <a:pt x="2718916" y="1990867"/>
                </a:lnTo>
                <a:lnTo>
                  <a:pt x="2713522" y="1990173"/>
                </a:lnTo>
                <a:lnTo>
                  <a:pt x="2680597" y="1984996"/>
                </a:lnTo>
                <a:cubicBezTo>
                  <a:pt x="2658416" y="1985461"/>
                  <a:pt x="2612251" y="1988312"/>
                  <a:pt x="2578178" y="1990531"/>
                </a:cubicBezTo>
                <a:cubicBezTo>
                  <a:pt x="2545413" y="1998704"/>
                  <a:pt x="2513846" y="1994934"/>
                  <a:pt x="2476147" y="1998305"/>
                </a:cubicBezTo>
                <a:cubicBezTo>
                  <a:pt x="2437134" y="2013637"/>
                  <a:pt x="2413847" y="1999542"/>
                  <a:pt x="2373568" y="2003219"/>
                </a:cubicBezTo>
                <a:cubicBezTo>
                  <a:pt x="2341422" y="2024631"/>
                  <a:pt x="2342856" y="1992997"/>
                  <a:pt x="2321399" y="1989467"/>
                </a:cubicBezTo>
                <a:lnTo>
                  <a:pt x="2315525" y="1989708"/>
                </a:lnTo>
                <a:lnTo>
                  <a:pt x="2300792" y="1994290"/>
                </a:lnTo>
                <a:lnTo>
                  <a:pt x="2295469" y="1996659"/>
                </a:lnTo>
                <a:cubicBezTo>
                  <a:pt x="2291722" y="1998049"/>
                  <a:pt x="2289127" y="1998665"/>
                  <a:pt x="2287219" y="1998750"/>
                </a:cubicBezTo>
                <a:lnTo>
                  <a:pt x="2286948" y="1998596"/>
                </a:lnTo>
                <a:lnTo>
                  <a:pt x="2243069" y="2015111"/>
                </a:lnTo>
                <a:cubicBezTo>
                  <a:pt x="2229030" y="2006206"/>
                  <a:pt x="2188966" y="2031217"/>
                  <a:pt x="2186609" y="2008263"/>
                </a:cubicBezTo>
                <a:cubicBezTo>
                  <a:pt x="2170936" y="2014251"/>
                  <a:pt x="2164097" y="2025782"/>
                  <a:pt x="2164831" y="2010143"/>
                </a:cubicBezTo>
                <a:cubicBezTo>
                  <a:pt x="2159536" y="2011705"/>
                  <a:pt x="2155830" y="2011340"/>
                  <a:pt x="2152836" y="2010048"/>
                </a:cubicBezTo>
                <a:lnTo>
                  <a:pt x="2117102" y="2023004"/>
                </a:lnTo>
                <a:lnTo>
                  <a:pt x="2111935" y="2023163"/>
                </a:lnTo>
                <a:lnTo>
                  <a:pt x="2089991" y="2034193"/>
                </a:lnTo>
                <a:lnTo>
                  <a:pt x="2058061" y="2047942"/>
                </a:lnTo>
                <a:lnTo>
                  <a:pt x="2055737" y="2047704"/>
                </a:lnTo>
                <a:lnTo>
                  <a:pt x="2042244" y="2055560"/>
                </a:lnTo>
                <a:cubicBezTo>
                  <a:pt x="2038090" y="2058656"/>
                  <a:pt x="1978623" y="2070285"/>
                  <a:pt x="1976224" y="2074257"/>
                </a:cubicBezTo>
                <a:cubicBezTo>
                  <a:pt x="1920172" y="2070662"/>
                  <a:pt x="1933546" y="2089824"/>
                  <a:pt x="1877728" y="2101004"/>
                </a:cubicBezTo>
                <a:cubicBezTo>
                  <a:pt x="1839146" y="2101989"/>
                  <a:pt x="1818769" y="2108983"/>
                  <a:pt x="1759056" y="2125608"/>
                </a:cubicBezTo>
                <a:cubicBezTo>
                  <a:pt x="1719091" y="2137539"/>
                  <a:pt x="1691494" y="2161097"/>
                  <a:pt x="1637948" y="2172597"/>
                </a:cubicBezTo>
                <a:cubicBezTo>
                  <a:pt x="1587306" y="2207053"/>
                  <a:pt x="1496241" y="2208973"/>
                  <a:pt x="1434549" y="2234522"/>
                </a:cubicBezTo>
                <a:cubicBezTo>
                  <a:pt x="1402655" y="2224964"/>
                  <a:pt x="1409212" y="2231152"/>
                  <a:pt x="1398481" y="2237074"/>
                </a:cubicBezTo>
                <a:cubicBezTo>
                  <a:pt x="1398456" y="2237082"/>
                  <a:pt x="1398432" y="2237089"/>
                  <a:pt x="1398407" y="2237095"/>
                </a:cubicBezTo>
                <a:lnTo>
                  <a:pt x="1370962" y="2237474"/>
                </a:lnTo>
                <a:lnTo>
                  <a:pt x="1356367" y="2235089"/>
                </a:lnTo>
                <a:cubicBezTo>
                  <a:pt x="1346056" y="2233320"/>
                  <a:pt x="1335986" y="2231930"/>
                  <a:pt x="1324828" y="2231968"/>
                </a:cubicBezTo>
                <a:lnTo>
                  <a:pt x="1297744" y="2235849"/>
                </a:lnTo>
                <a:lnTo>
                  <a:pt x="1286236" y="2233135"/>
                </a:lnTo>
                <a:lnTo>
                  <a:pt x="1283504" y="2233797"/>
                </a:lnTo>
                <a:lnTo>
                  <a:pt x="1279765" y="2229639"/>
                </a:lnTo>
                <a:cubicBezTo>
                  <a:pt x="1260110" y="2221111"/>
                  <a:pt x="1209850" y="2211602"/>
                  <a:pt x="1195347" y="2212354"/>
                </a:cubicBezTo>
                <a:cubicBezTo>
                  <a:pt x="1171903" y="2216875"/>
                  <a:pt x="1033292" y="2222456"/>
                  <a:pt x="970251" y="2221029"/>
                </a:cubicBezTo>
                <a:cubicBezTo>
                  <a:pt x="913858" y="2213074"/>
                  <a:pt x="864984" y="2224767"/>
                  <a:pt x="812914" y="2202752"/>
                </a:cubicBezTo>
                <a:cubicBezTo>
                  <a:pt x="809419" y="2205714"/>
                  <a:pt x="805091" y="2207855"/>
                  <a:pt x="800195" y="2209407"/>
                </a:cubicBezTo>
                <a:lnTo>
                  <a:pt x="784978" y="2212360"/>
                </a:lnTo>
                <a:lnTo>
                  <a:pt x="681987" y="2216757"/>
                </a:lnTo>
                <a:lnTo>
                  <a:pt x="669923" y="2211682"/>
                </a:lnTo>
                <a:cubicBezTo>
                  <a:pt x="675432" y="2197125"/>
                  <a:pt x="665394" y="2205767"/>
                  <a:pt x="648680" y="2206229"/>
                </a:cubicBezTo>
                <a:cubicBezTo>
                  <a:pt x="653511" y="2183723"/>
                  <a:pt x="607806" y="2194090"/>
                  <a:pt x="597225" y="2180999"/>
                </a:cubicBezTo>
                <a:cubicBezTo>
                  <a:pt x="584838" y="2181847"/>
                  <a:pt x="571827" y="2182333"/>
                  <a:pt x="558449" y="2182346"/>
                </a:cubicBezTo>
                <a:lnTo>
                  <a:pt x="550517" y="2182060"/>
                </a:lnTo>
                <a:lnTo>
                  <a:pt x="550309" y="2181825"/>
                </a:lnTo>
                <a:cubicBezTo>
                  <a:pt x="548471" y="2181269"/>
                  <a:pt x="545824" y="2180990"/>
                  <a:pt x="541836" y="2181063"/>
                </a:cubicBezTo>
                <a:lnTo>
                  <a:pt x="536057" y="2181537"/>
                </a:lnTo>
                <a:lnTo>
                  <a:pt x="520671" y="2180980"/>
                </a:lnTo>
                <a:lnTo>
                  <a:pt x="515024" y="2179258"/>
                </a:lnTo>
                <a:lnTo>
                  <a:pt x="512278" y="2176369"/>
                </a:lnTo>
                <a:lnTo>
                  <a:pt x="480419" y="2167807"/>
                </a:lnTo>
                <a:cubicBezTo>
                  <a:pt x="458012" y="2174781"/>
                  <a:pt x="449332" y="2162566"/>
                  <a:pt x="413835" y="2156783"/>
                </a:cubicBezTo>
                <a:cubicBezTo>
                  <a:pt x="401959" y="2163765"/>
                  <a:pt x="389622" y="2160522"/>
                  <a:pt x="376513" y="2154014"/>
                </a:cubicBezTo>
                <a:cubicBezTo>
                  <a:pt x="344376" y="2156059"/>
                  <a:pt x="311403" y="2146283"/>
                  <a:pt x="273386" y="2142551"/>
                </a:cubicBezTo>
                <a:cubicBezTo>
                  <a:pt x="236093" y="2150634"/>
                  <a:pt x="209811" y="2132011"/>
                  <a:pt x="169207" y="2128100"/>
                </a:cubicBezTo>
                <a:lnTo>
                  <a:pt x="93149" y="2105324"/>
                </a:lnTo>
                <a:lnTo>
                  <a:pt x="88109" y="2106704"/>
                </a:lnTo>
                <a:cubicBezTo>
                  <a:pt x="84511" y="2107398"/>
                  <a:pt x="81960" y="2107528"/>
                  <a:pt x="80022" y="2107254"/>
                </a:cubicBezTo>
                <a:lnTo>
                  <a:pt x="79717" y="2107046"/>
                </a:lnTo>
                <a:lnTo>
                  <a:pt x="72352" y="2107991"/>
                </a:lnTo>
                <a:cubicBezTo>
                  <a:pt x="60160" y="2110089"/>
                  <a:pt x="48530" y="2112610"/>
                  <a:pt x="37645" y="2115401"/>
                </a:cubicBezTo>
                <a:cubicBezTo>
                  <a:pt x="29688" y="2109582"/>
                  <a:pt x="16534" y="2111084"/>
                  <a:pt x="4572" y="2111091"/>
                </a:cubicBezTo>
                <a:lnTo>
                  <a:pt x="0" y="2110468"/>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Shape 43">
            <a:extLst>
              <a:ext uri="{FF2B5EF4-FFF2-40B4-BE49-F238E27FC236}">
                <a16:creationId xmlns:a16="http://schemas.microsoft.com/office/drawing/2014/main" id="{3501A971-CEBD-4E4B-8529-3BB4F4100C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60460" y="6189260"/>
            <a:ext cx="7831541" cy="668740"/>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7502715-0382-55B4-24A1-096921A5938A}"/>
              </a:ext>
            </a:extLst>
          </p:cNvPr>
          <p:cNvPicPr>
            <a:picLocks noChangeAspect="1"/>
          </p:cNvPicPr>
          <p:nvPr/>
        </p:nvPicPr>
        <p:blipFill>
          <a:blip r:embed="rId2"/>
          <a:stretch>
            <a:fillRect/>
          </a:stretch>
        </p:blipFill>
        <p:spPr>
          <a:xfrm>
            <a:off x="10106599" y="4599902"/>
            <a:ext cx="1786487" cy="1799919"/>
          </a:xfrm>
          <a:prstGeom prst="rect">
            <a:avLst/>
          </a:prstGeom>
        </p:spPr>
      </p:pic>
      <p:sp>
        <p:nvSpPr>
          <p:cNvPr id="2" name="Title 1">
            <a:extLst>
              <a:ext uri="{FF2B5EF4-FFF2-40B4-BE49-F238E27FC236}">
                <a16:creationId xmlns:a16="http://schemas.microsoft.com/office/drawing/2014/main" id="{07AD6D5F-7519-46AB-28AA-881704949A46}"/>
              </a:ext>
            </a:extLst>
          </p:cNvPr>
          <p:cNvSpPr>
            <a:spLocks noGrp="1"/>
          </p:cNvSpPr>
          <p:nvPr>
            <p:ph type="ctrTitle"/>
          </p:nvPr>
        </p:nvSpPr>
        <p:spPr>
          <a:xfrm>
            <a:off x="0" y="-150000"/>
            <a:ext cx="9274512" cy="949606"/>
          </a:xfrm>
        </p:spPr>
        <p:txBody>
          <a:bodyPr vert="horz" lIns="91440" tIns="45720" rIns="91440" bIns="45720" rtlCol="0" anchor="ctr">
            <a:normAutofit/>
          </a:bodyPr>
          <a:lstStyle/>
          <a:p>
            <a:pPr algn="l"/>
            <a:r>
              <a:rPr lang="en-US" sz="4000" u="heavy" dirty="0">
                <a:uFill>
                  <a:solidFill>
                    <a:srgbClr val="C00000"/>
                  </a:solidFill>
                </a:uFill>
                <a:latin typeface="+mn-lt"/>
                <a:ea typeface="+mn-ea"/>
                <a:cs typeface="+mn-cs"/>
              </a:rPr>
              <a:t>Reception September 2026</a:t>
            </a:r>
          </a:p>
        </p:txBody>
      </p:sp>
      <p:pic>
        <p:nvPicPr>
          <p:cNvPr id="5" name="Picture 4" descr="A group of children eating at a table&#10;&#10;AI-generated content may be incorrect.">
            <a:extLst>
              <a:ext uri="{FF2B5EF4-FFF2-40B4-BE49-F238E27FC236}">
                <a16:creationId xmlns:a16="http://schemas.microsoft.com/office/drawing/2014/main" id="{6C46757F-64F0-86FC-50EB-6C6DB2234D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18685" y="3955867"/>
            <a:ext cx="1982691" cy="2633301"/>
          </a:xfrm>
          <a:prstGeom prst="rect">
            <a:avLst/>
          </a:prstGeom>
        </p:spPr>
      </p:pic>
      <p:pic>
        <p:nvPicPr>
          <p:cNvPr id="9" name="Picture 8" descr="A group of kids playing outside&#10;&#10;AI-generated content may be incorrect.">
            <a:extLst>
              <a:ext uri="{FF2B5EF4-FFF2-40B4-BE49-F238E27FC236}">
                <a16:creationId xmlns:a16="http://schemas.microsoft.com/office/drawing/2014/main" id="{935FA0A4-DFBE-5DEF-D1EB-ED13CEBB35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02170" y="234532"/>
            <a:ext cx="2596869" cy="3449018"/>
          </a:xfrm>
          <a:prstGeom prst="rect">
            <a:avLst/>
          </a:prstGeom>
        </p:spPr>
      </p:pic>
      <p:pic>
        <p:nvPicPr>
          <p:cNvPr id="11" name="Picture 10" descr="A group of boys holding tires&#10;&#10;AI-generated content may be incorrect.">
            <a:extLst>
              <a:ext uri="{FF2B5EF4-FFF2-40B4-BE49-F238E27FC236}">
                <a16:creationId xmlns:a16="http://schemas.microsoft.com/office/drawing/2014/main" id="{A6623822-ADD8-0D37-8572-D15C657D0A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05433" y="3391708"/>
            <a:ext cx="2138833" cy="2840680"/>
          </a:xfrm>
          <a:prstGeom prst="rect">
            <a:avLst/>
          </a:prstGeom>
        </p:spPr>
      </p:pic>
      <p:pic>
        <p:nvPicPr>
          <p:cNvPr id="13" name="Picture 12" descr="A group of kids in a room&#10;&#10;AI-generated content may be incorrect.">
            <a:extLst>
              <a:ext uri="{FF2B5EF4-FFF2-40B4-BE49-F238E27FC236}">
                <a16:creationId xmlns:a16="http://schemas.microsoft.com/office/drawing/2014/main" id="{11DA1FA2-3D3D-4112-FDAE-4607608B90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8186" y="3453929"/>
            <a:ext cx="3062175" cy="2296631"/>
          </a:xfrm>
          <a:prstGeom prst="rect">
            <a:avLst/>
          </a:prstGeom>
        </p:spPr>
      </p:pic>
      <p:pic>
        <p:nvPicPr>
          <p:cNvPr id="15" name="Picture 14" descr="A group of kids sitting around a fire pit&#10;&#10;AI-generated content may be incorrect.">
            <a:extLst>
              <a:ext uri="{FF2B5EF4-FFF2-40B4-BE49-F238E27FC236}">
                <a16:creationId xmlns:a16="http://schemas.microsoft.com/office/drawing/2014/main" id="{EC5D0DC7-1B58-A87A-A1FE-8A013781E47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8187" y="769218"/>
            <a:ext cx="4469069" cy="2511670"/>
          </a:xfrm>
          <a:prstGeom prst="rect">
            <a:avLst/>
          </a:prstGeom>
        </p:spPr>
      </p:pic>
      <p:pic>
        <p:nvPicPr>
          <p:cNvPr id="17" name="Picture 16" descr="A group of children in a classroom&#10;&#10;AI-generated content may be incorrect.">
            <a:extLst>
              <a:ext uri="{FF2B5EF4-FFF2-40B4-BE49-F238E27FC236}">
                <a16:creationId xmlns:a16="http://schemas.microsoft.com/office/drawing/2014/main" id="{E5EF795F-D9A0-6FDE-B35D-307B69E573A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006199" y="245739"/>
            <a:ext cx="2030008" cy="2695850"/>
          </a:xfrm>
          <a:prstGeom prst="rect">
            <a:avLst/>
          </a:prstGeom>
        </p:spPr>
      </p:pic>
      <p:pic>
        <p:nvPicPr>
          <p:cNvPr id="19" name="Picture 18" descr="A group of girls in red sweatshirts&#10;&#10;AI-generated content may be incorrect.">
            <a:extLst>
              <a:ext uri="{FF2B5EF4-FFF2-40B4-BE49-F238E27FC236}">
                <a16:creationId xmlns:a16="http://schemas.microsoft.com/office/drawing/2014/main" id="{63CA958A-C610-5D4D-BDB5-829CD608209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71676" y="625612"/>
            <a:ext cx="1981479" cy="2643693"/>
          </a:xfrm>
          <a:prstGeom prst="rect">
            <a:avLst/>
          </a:prstGeom>
        </p:spPr>
      </p:pic>
      <p:pic>
        <p:nvPicPr>
          <p:cNvPr id="22" name="Picture 21" descr="A group of boys climbing on a wooden structure&#10;&#10;AI-generated content may be incorrect.">
            <a:extLst>
              <a:ext uri="{FF2B5EF4-FFF2-40B4-BE49-F238E27FC236}">
                <a16:creationId xmlns:a16="http://schemas.microsoft.com/office/drawing/2014/main" id="{E577D991-5B2E-8F37-BAED-4884E15F573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361993" y="3683550"/>
            <a:ext cx="2269612" cy="3014374"/>
          </a:xfrm>
          <a:prstGeom prst="rect">
            <a:avLst/>
          </a:prstGeom>
        </p:spPr>
      </p:pic>
      <p:pic>
        <p:nvPicPr>
          <p:cNvPr id="7" name="Picture 6" descr="A group of children playing with water&#10;&#10;AI-generated content may be incorrect.">
            <a:extLst>
              <a:ext uri="{FF2B5EF4-FFF2-40B4-BE49-F238E27FC236}">
                <a16:creationId xmlns:a16="http://schemas.microsoft.com/office/drawing/2014/main" id="{65C30AB9-B165-62ED-7B28-F50AF16A5F4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61679" y="5049542"/>
            <a:ext cx="1281513" cy="1702035"/>
          </a:xfrm>
          <a:prstGeom prst="rect">
            <a:avLst/>
          </a:prstGeom>
        </p:spPr>
      </p:pic>
    </p:spTree>
    <p:extLst>
      <p:ext uri="{BB962C8B-B14F-4D97-AF65-F5344CB8AC3E}">
        <p14:creationId xmlns:p14="http://schemas.microsoft.com/office/powerpoint/2010/main" val="2970805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F34186C-0581-BAB2-3F8D-DFAB07F6D1EB}"/>
              </a:ext>
            </a:extLst>
          </p:cNvPr>
          <p:cNvPicPr>
            <a:picLocks noChangeAspect="1"/>
          </p:cNvPicPr>
          <p:nvPr/>
        </p:nvPicPr>
        <p:blipFill>
          <a:blip r:embed="rId2"/>
          <a:stretch>
            <a:fillRect/>
          </a:stretch>
        </p:blipFill>
        <p:spPr>
          <a:xfrm>
            <a:off x="10938919" y="5664758"/>
            <a:ext cx="1026259" cy="1033975"/>
          </a:xfrm>
          <a:prstGeom prst="rect">
            <a:avLst/>
          </a:prstGeom>
        </p:spPr>
      </p:pic>
      <p:pic>
        <p:nvPicPr>
          <p:cNvPr id="9" name="Picture 8" descr="A group of women posing for a photo&#10;&#10;AI-generated content may be incorrect.">
            <a:extLst>
              <a:ext uri="{FF2B5EF4-FFF2-40B4-BE49-F238E27FC236}">
                <a16:creationId xmlns:a16="http://schemas.microsoft.com/office/drawing/2014/main" id="{F5FE2238-483C-CE84-98E0-90126EF08D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6080" y="358125"/>
            <a:ext cx="7916723" cy="6340608"/>
          </a:xfrm>
          <a:prstGeom prst="rect">
            <a:avLst/>
          </a:prstGeom>
        </p:spPr>
      </p:pic>
      <p:sp>
        <p:nvSpPr>
          <p:cNvPr id="2" name="Title 1">
            <a:extLst>
              <a:ext uri="{FF2B5EF4-FFF2-40B4-BE49-F238E27FC236}">
                <a16:creationId xmlns:a16="http://schemas.microsoft.com/office/drawing/2014/main" id="{989793DD-00F4-8EF5-A446-E96517050E20}"/>
              </a:ext>
            </a:extLst>
          </p:cNvPr>
          <p:cNvSpPr>
            <a:spLocks noGrp="1"/>
          </p:cNvSpPr>
          <p:nvPr>
            <p:ph type="title"/>
          </p:nvPr>
        </p:nvSpPr>
        <p:spPr>
          <a:xfrm>
            <a:off x="4251960" y="-153035"/>
            <a:ext cx="2758440" cy="1006475"/>
          </a:xfrm>
          <a:noFill/>
        </p:spPr>
        <p:txBody>
          <a:bodyPr/>
          <a:lstStyle/>
          <a:p>
            <a:pPr algn="ctr"/>
            <a:r>
              <a:rPr lang="en-GB" sz="4000" u="heavy" dirty="0">
                <a:uFill>
                  <a:solidFill>
                    <a:srgbClr val="C00000"/>
                  </a:solidFill>
                </a:uFill>
                <a:latin typeface="+mn-lt"/>
                <a:ea typeface="+mn-ea"/>
                <a:cs typeface="+mn-cs"/>
              </a:rPr>
              <a:t>Key staff</a:t>
            </a:r>
          </a:p>
        </p:txBody>
      </p:sp>
    </p:spTree>
    <p:extLst>
      <p:ext uri="{BB962C8B-B14F-4D97-AF65-F5344CB8AC3E}">
        <p14:creationId xmlns:p14="http://schemas.microsoft.com/office/powerpoint/2010/main" val="27789582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4F18A14-9573-1265-E676-1E247A05C875}"/>
              </a:ext>
            </a:extLst>
          </p:cNvPr>
          <p:cNvSpPr txBox="1"/>
          <p:nvPr/>
        </p:nvSpPr>
        <p:spPr>
          <a:xfrm>
            <a:off x="943897" y="294968"/>
            <a:ext cx="10172371" cy="707886"/>
          </a:xfrm>
          <a:prstGeom prst="rect">
            <a:avLst/>
          </a:prstGeom>
          <a:noFill/>
        </p:spPr>
        <p:txBody>
          <a:bodyPr wrap="square" rtlCol="0">
            <a:spAutoFit/>
          </a:bodyPr>
          <a:lstStyle/>
          <a:p>
            <a:pPr algn="ctr"/>
            <a:r>
              <a:rPr lang="en-GB" sz="4000" u="heavy" dirty="0">
                <a:uFill>
                  <a:solidFill>
                    <a:srgbClr val="C00000"/>
                  </a:solidFill>
                </a:uFill>
              </a:rPr>
              <a:t>Who will be teaching Reception?</a:t>
            </a:r>
          </a:p>
        </p:txBody>
      </p:sp>
      <p:pic>
        <p:nvPicPr>
          <p:cNvPr id="15" name="Picture 14">
            <a:extLst>
              <a:ext uri="{FF2B5EF4-FFF2-40B4-BE49-F238E27FC236}">
                <a16:creationId xmlns:a16="http://schemas.microsoft.com/office/drawing/2014/main" id="{6D51A84C-1A2C-AED9-05FD-55EE87B648EF}"/>
              </a:ext>
            </a:extLst>
          </p:cNvPr>
          <p:cNvPicPr>
            <a:picLocks noChangeAspect="1"/>
          </p:cNvPicPr>
          <p:nvPr/>
        </p:nvPicPr>
        <p:blipFill>
          <a:blip r:embed="rId2"/>
          <a:stretch>
            <a:fillRect/>
          </a:stretch>
        </p:blipFill>
        <p:spPr>
          <a:xfrm>
            <a:off x="10938919" y="5664758"/>
            <a:ext cx="1026259" cy="1033975"/>
          </a:xfrm>
          <a:prstGeom prst="rect">
            <a:avLst/>
          </a:prstGeom>
        </p:spPr>
      </p:pic>
      <p:pic>
        <p:nvPicPr>
          <p:cNvPr id="9" name="Picture 8" descr="A person with blonde hair wearing a pink sweater&#10;&#10;AI-generated content may be incorrect.">
            <a:extLst>
              <a:ext uri="{FF2B5EF4-FFF2-40B4-BE49-F238E27FC236}">
                <a16:creationId xmlns:a16="http://schemas.microsoft.com/office/drawing/2014/main" id="{842BF4FE-47EB-5A2D-989A-DE16555431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4791" y="1104974"/>
            <a:ext cx="3650662" cy="4749652"/>
          </a:xfrm>
          <a:prstGeom prst="rect">
            <a:avLst/>
          </a:prstGeom>
        </p:spPr>
      </p:pic>
      <p:pic>
        <p:nvPicPr>
          <p:cNvPr id="12" name="Picture 11" descr="A person with glasses smiling&#10;&#10;AI-generated content may be incorrect.">
            <a:extLst>
              <a:ext uri="{FF2B5EF4-FFF2-40B4-BE49-F238E27FC236}">
                <a16:creationId xmlns:a16="http://schemas.microsoft.com/office/drawing/2014/main" id="{5F0F8D8C-97D5-9E55-18DB-9D327CF84C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3422" y="1206428"/>
            <a:ext cx="4501605" cy="4761314"/>
          </a:xfrm>
          <a:prstGeom prst="rect">
            <a:avLst/>
          </a:prstGeom>
        </p:spPr>
      </p:pic>
      <p:sp>
        <p:nvSpPr>
          <p:cNvPr id="16" name="TextBox 15">
            <a:extLst>
              <a:ext uri="{FF2B5EF4-FFF2-40B4-BE49-F238E27FC236}">
                <a16:creationId xmlns:a16="http://schemas.microsoft.com/office/drawing/2014/main" id="{F45ABC3B-C6CB-4AF3-93B2-98C59C356D72}"/>
              </a:ext>
            </a:extLst>
          </p:cNvPr>
          <p:cNvSpPr txBox="1"/>
          <p:nvPr/>
        </p:nvSpPr>
        <p:spPr>
          <a:xfrm>
            <a:off x="1325721" y="5992834"/>
            <a:ext cx="3357005" cy="523220"/>
          </a:xfrm>
          <a:prstGeom prst="rect">
            <a:avLst/>
          </a:prstGeom>
          <a:noFill/>
        </p:spPr>
        <p:txBody>
          <a:bodyPr wrap="square" rtlCol="0">
            <a:spAutoFit/>
          </a:bodyPr>
          <a:lstStyle/>
          <a:p>
            <a:r>
              <a:rPr lang="en-GB" sz="2800" dirty="0"/>
              <a:t>Monday - Wednesday</a:t>
            </a:r>
          </a:p>
        </p:txBody>
      </p:sp>
      <p:sp>
        <p:nvSpPr>
          <p:cNvPr id="17" name="TextBox 16">
            <a:extLst>
              <a:ext uri="{FF2B5EF4-FFF2-40B4-BE49-F238E27FC236}">
                <a16:creationId xmlns:a16="http://schemas.microsoft.com/office/drawing/2014/main" id="{5EFABF67-CBCB-163B-4C62-42627CF0BA18}"/>
              </a:ext>
            </a:extLst>
          </p:cNvPr>
          <p:cNvSpPr txBox="1"/>
          <p:nvPr/>
        </p:nvSpPr>
        <p:spPr>
          <a:xfrm>
            <a:off x="6651945" y="5955180"/>
            <a:ext cx="3652679" cy="523220"/>
          </a:xfrm>
          <a:prstGeom prst="rect">
            <a:avLst/>
          </a:prstGeom>
          <a:noFill/>
        </p:spPr>
        <p:txBody>
          <a:bodyPr wrap="square" rtlCol="0">
            <a:spAutoFit/>
          </a:bodyPr>
          <a:lstStyle/>
          <a:p>
            <a:r>
              <a:rPr lang="en-GB" sz="2800" dirty="0"/>
              <a:t>Wednesday - Friday</a:t>
            </a:r>
          </a:p>
        </p:txBody>
      </p:sp>
    </p:spTree>
    <p:extLst>
      <p:ext uri="{BB962C8B-B14F-4D97-AF65-F5344CB8AC3E}">
        <p14:creationId xmlns:p14="http://schemas.microsoft.com/office/powerpoint/2010/main" val="9447278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2C949A-41C8-E57D-5E7C-101F58F97318}"/>
              </a:ext>
            </a:extLst>
          </p:cNvPr>
          <p:cNvSpPr txBox="1"/>
          <p:nvPr/>
        </p:nvSpPr>
        <p:spPr>
          <a:xfrm>
            <a:off x="1115575" y="238446"/>
            <a:ext cx="9726596" cy="707886"/>
          </a:xfrm>
          <a:prstGeom prst="rect">
            <a:avLst/>
          </a:prstGeom>
          <a:noFill/>
        </p:spPr>
        <p:txBody>
          <a:bodyPr wrap="square" rtlCol="0">
            <a:spAutoFit/>
          </a:bodyPr>
          <a:lstStyle/>
          <a:p>
            <a:pPr algn="ctr"/>
            <a:r>
              <a:rPr lang="en-GB" sz="4000" u="heavy" dirty="0">
                <a:uFill>
                  <a:solidFill>
                    <a:srgbClr val="C00000"/>
                  </a:solidFill>
                </a:uFill>
                <a:latin typeface="+mj-lt"/>
                <a:ea typeface="+mj-ea"/>
                <a:cs typeface="+mj-cs"/>
              </a:rPr>
              <a:t>EYFS curriculum- 7 areas of learning</a:t>
            </a:r>
          </a:p>
        </p:txBody>
      </p:sp>
      <p:pic>
        <p:nvPicPr>
          <p:cNvPr id="5" name="Picture 4">
            <a:extLst>
              <a:ext uri="{FF2B5EF4-FFF2-40B4-BE49-F238E27FC236}">
                <a16:creationId xmlns:a16="http://schemas.microsoft.com/office/drawing/2014/main" id="{BBEFF563-B316-490C-B9F1-C5358774021C}"/>
              </a:ext>
            </a:extLst>
          </p:cNvPr>
          <p:cNvPicPr>
            <a:picLocks noChangeAspect="1"/>
          </p:cNvPicPr>
          <p:nvPr/>
        </p:nvPicPr>
        <p:blipFill>
          <a:blip r:embed="rId2"/>
          <a:stretch>
            <a:fillRect/>
          </a:stretch>
        </p:blipFill>
        <p:spPr>
          <a:xfrm>
            <a:off x="10938919" y="5664758"/>
            <a:ext cx="1026259" cy="1033975"/>
          </a:xfrm>
          <a:prstGeom prst="rect">
            <a:avLst/>
          </a:prstGeom>
        </p:spPr>
      </p:pic>
      <p:pic>
        <p:nvPicPr>
          <p:cNvPr id="7" name="Picture 6">
            <a:extLst>
              <a:ext uri="{FF2B5EF4-FFF2-40B4-BE49-F238E27FC236}">
                <a16:creationId xmlns:a16="http://schemas.microsoft.com/office/drawing/2014/main" id="{908CFE05-E1EF-73D5-73C0-30E0936C3C2B}"/>
              </a:ext>
            </a:extLst>
          </p:cNvPr>
          <p:cNvPicPr>
            <a:picLocks noChangeAspect="1"/>
          </p:cNvPicPr>
          <p:nvPr/>
        </p:nvPicPr>
        <p:blipFill>
          <a:blip r:embed="rId3"/>
          <a:stretch>
            <a:fillRect/>
          </a:stretch>
        </p:blipFill>
        <p:spPr>
          <a:xfrm>
            <a:off x="1115575" y="848875"/>
            <a:ext cx="9726596" cy="4887207"/>
          </a:xfrm>
          <a:prstGeom prst="rect">
            <a:avLst/>
          </a:prstGeom>
        </p:spPr>
      </p:pic>
    </p:spTree>
    <p:extLst>
      <p:ext uri="{BB962C8B-B14F-4D97-AF65-F5344CB8AC3E}">
        <p14:creationId xmlns:p14="http://schemas.microsoft.com/office/powerpoint/2010/main" val="3202472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74237-F78E-341E-8012-50188975DE18}"/>
              </a:ext>
            </a:extLst>
          </p:cNvPr>
          <p:cNvSpPr>
            <a:spLocks noGrp="1"/>
          </p:cNvSpPr>
          <p:nvPr>
            <p:ph type="title"/>
          </p:nvPr>
        </p:nvSpPr>
        <p:spPr/>
        <p:txBody>
          <a:bodyPr/>
          <a:lstStyle/>
          <a:p>
            <a:r>
              <a:rPr lang="en-GB" u="heavy" dirty="0">
                <a:uFill>
                  <a:solidFill>
                    <a:srgbClr val="C00000"/>
                  </a:solidFill>
                </a:uFill>
              </a:rPr>
              <a:t>Phonics- Time for Phonics</a:t>
            </a:r>
          </a:p>
        </p:txBody>
      </p:sp>
      <p:sp>
        <p:nvSpPr>
          <p:cNvPr id="3" name="Content Placeholder 2">
            <a:extLst>
              <a:ext uri="{FF2B5EF4-FFF2-40B4-BE49-F238E27FC236}">
                <a16:creationId xmlns:a16="http://schemas.microsoft.com/office/drawing/2014/main" id="{DBA17114-4C1F-E2F1-57B1-E94D9A96748D}"/>
              </a:ext>
            </a:extLst>
          </p:cNvPr>
          <p:cNvSpPr>
            <a:spLocks noGrp="1"/>
          </p:cNvSpPr>
          <p:nvPr>
            <p:ph idx="1"/>
          </p:nvPr>
        </p:nvSpPr>
        <p:spPr/>
        <p:txBody>
          <a:bodyPr/>
          <a:lstStyle/>
          <a:p>
            <a:r>
              <a:rPr lang="en-GB" dirty="0"/>
              <a:t>Children are taught phonics on a daily basis, we learn a new sound each day.</a:t>
            </a:r>
          </a:p>
          <a:p>
            <a:r>
              <a:rPr lang="en-GB" dirty="0"/>
              <a:t>They are given the opportunity to practise the sounds and write the sounds.</a:t>
            </a:r>
          </a:p>
          <a:p>
            <a:r>
              <a:rPr lang="en-GB" dirty="0"/>
              <a:t>They are taught to read the sounds in words and sentences. </a:t>
            </a:r>
          </a:p>
          <a:p>
            <a:r>
              <a:rPr lang="en-GB" dirty="0"/>
              <a:t>Taught in Phases- starting with Phase 2 in Reception. </a:t>
            </a:r>
          </a:p>
        </p:txBody>
      </p:sp>
      <p:pic>
        <p:nvPicPr>
          <p:cNvPr id="5" name="Picture 4">
            <a:extLst>
              <a:ext uri="{FF2B5EF4-FFF2-40B4-BE49-F238E27FC236}">
                <a16:creationId xmlns:a16="http://schemas.microsoft.com/office/drawing/2014/main" id="{BE9DECA5-3F0F-877F-DD0E-C7E176CEE88C}"/>
              </a:ext>
            </a:extLst>
          </p:cNvPr>
          <p:cNvPicPr>
            <a:picLocks noChangeAspect="1"/>
          </p:cNvPicPr>
          <p:nvPr/>
        </p:nvPicPr>
        <p:blipFill>
          <a:blip r:embed="rId2"/>
          <a:stretch>
            <a:fillRect/>
          </a:stretch>
        </p:blipFill>
        <p:spPr>
          <a:xfrm>
            <a:off x="7825347" y="516119"/>
            <a:ext cx="2309060" cy="701101"/>
          </a:xfrm>
          <a:prstGeom prst="rect">
            <a:avLst/>
          </a:prstGeom>
        </p:spPr>
      </p:pic>
      <p:pic>
        <p:nvPicPr>
          <p:cNvPr id="6" name="Picture 5">
            <a:extLst>
              <a:ext uri="{FF2B5EF4-FFF2-40B4-BE49-F238E27FC236}">
                <a16:creationId xmlns:a16="http://schemas.microsoft.com/office/drawing/2014/main" id="{62E27621-B914-9CB6-14F5-7B561ED4CA9A}"/>
              </a:ext>
            </a:extLst>
          </p:cNvPr>
          <p:cNvPicPr>
            <a:picLocks noChangeAspect="1"/>
          </p:cNvPicPr>
          <p:nvPr/>
        </p:nvPicPr>
        <p:blipFill>
          <a:blip r:embed="rId3"/>
          <a:stretch>
            <a:fillRect/>
          </a:stretch>
        </p:blipFill>
        <p:spPr>
          <a:xfrm>
            <a:off x="11116268" y="5722374"/>
            <a:ext cx="1075732" cy="1015551"/>
          </a:xfrm>
          <a:prstGeom prst="rect">
            <a:avLst/>
          </a:prstGeom>
        </p:spPr>
      </p:pic>
    </p:spTree>
    <p:extLst>
      <p:ext uri="{BB962C8B-B14F-4D97-AF65-F5344CB8AC3E}">
        <p14:creationId xmlns:p14="http://schemas.microsoft.com/office/powerpoint/2010/main" val="40294010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CB6526F-2799-4999-72BF-F628E05D5243}"/>
              </a:ext>
            </a:extLst>
          </p:cNvPr>
          <p:cNvPicPr>
            <a:picLocks noChangeAspect="1"/>
          </p:cNvPicPr>
          <p:nvPr/>
        </p:nvPicPr>
        <p:blipFill>
          <a:blip r:embed="rId2"/>
          <a:stretch>
            <a:fillRect/>
          </a:stretch>
        </p:blipFill>
        <p:spPr>
          <a:xfrm>
            <a:off x="3703112" y="53047"/>
            <a:ext cx="4785775" cy="6751905"/>
          </a:xfrm>
          <a:prstGeom prst="rect">
            <a:avLst/>
          </a:prstGeom>
        </p:spPr>
      </p:pic>
      <p:pic>
        <p:nvPicPr>
          <p:cNvPr id="4" name="Picture 3">
            <a:extLst>
              <a:ext uri="{FF2B5EF4-FFF2-40B4-BE49-F238E27FC236}">
                <a16:creationId xmlns:a16="http://schemas.microsoft.com/office/drawing/2014/main" id="{15289EE6-9831-0EE8-B6E0-A7F8E0253017}"/>
              </a:ext>
            </a:extLst>
          </p:cNvPr>
          <p:cNvPicPr>
            <a:picLocks noChangeAspect="1"/>
          </p:cNvPicPr>
          <p:nvPr/>
        </p:nvPicPr>
        <p:blipFill>
          <a:blip r:embed="rId3"/>
          <a:stretch>
            <a:fillRect/>
          </a:stretch>
        </p:blipFill>
        <p:spPr>
          <a:xfrm>
            <a:off x="11116268" y="5722374"/>
            <a:ext cx="1075732" cy="1015551"/>
          </a:xfrm>
          <a:prstGeom prst="rect">
            <a:avLst/>
          </a:prstGeom>
        </p:spPr>
      </p:pic>
    </p:spTree>
    <p:extLst>
      <p:ext uri="{BB962C8B-B14F-4D97-AF65-F5344CB8AC3E}">
        <p14:creationId xmlns:p14="http://schemas.microsoft.com/office/powerpoint/2010/main" val="34024391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2C949A-41C8-E57D-5E7C-101F58F97318}"/>
              </a:ext>
            </a:extLst>
          </p:cNvPr>
          <p:cNvSpPr txBox="1"/>
          <p:nvPr/>
        </p:nvSpPr>
        <p:spPr>
          <a:xfrm>
            <a:off x="838199" y="548464"/>
            <a:ext cx="3807187" cy="222807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u="heavy" dirty="0">
                <a:uFill>
                  <a:solidFill>
                    <a:srgbClr val="C00000"/>
                  </a:solidFill>
                </a:uFill>
                <a:latin typeface="+mj-lt"/>
                <a:ea typeface="+mj-ea"/>
                <a:cs typeface="+mj-cs"/>
              </a:rPr>
              <a:t>When are reading books changed?</a:t>
            </a:r>
          </a:p>
        </p:txBody>
      </p:sp>
      <p:sp>
        <p:nvSpPr>
          <p:cNvPr id="4" name="TextBox 3">
            <a:extLst>
              <a:ext uri="{FF2B5EF4-FFF2-40B4-BE49-F238E27FC236}">
                <a16:creationId xmlns:a16="http://schemas.microsoft.com/office/drawing/2014/main" id="{D33A2B33-598F-1F13-4BE1-5930FED254BB}"/>
              </a:ext>
            </a:extLst>
          </p:cNvPr>
          <p:cNvSpPr txBox="1"/>
          <p:nvPr/>
        </p:nvSpPr>
        <p:spPr>
          <a:xfrm>
            <a:off x="838201" y="2962279"/>
            <a:ext cx="3799425" cy="3143241"/>
          </a:xfrm>
          <a:prstGeom prst="rect">
            <a:avLst/>
          </a:prstGeom>
        </p:spPr>
        <p:txBody>
          <a:bodyPr vert="horz" lIns="91440" tIns="45720" rIns="91440" bIns="45720" rtlCol="0">
            <a:normAutofit/>
          </a:bodyPr>
          <a:lstStyle/>
          <a:p>
            <a:pPr>
              <a:lnSpc>
                <a:spcPct val="90000"/>
              </a:lnSpc>
              <a:spcAft>
                <a:spcPts val="600"/>
              </a:spcAft>
            </a:pPr>
            <a:r>
              <a:rPr lang="en-US" sz="2000" dirty="0"/>
              <a:t>Reading books are changed on a Monday and Thursday. </a:t>
            </a:r>
          </a:p>
          <a:p>
            <a:pPr>
              <a:lnSpc>
                <a:spcPct val="90000"/>
              </a:lnSpc>
              <a:spcAft>
                <a:spcPts val="600"/>
              </a:spcAft>
            </a:pPr>
            <a:r>
              <a:rPr lang="en-US" sz="2000" dirty="0"/>
              <a:t>Books will be phonetically decodable, as your child starts to learn phonics, you will be given materials and information to support you at home.</a:t>
            </a:r>
          </a:p>
          <a:p>
            <a:pPr>
              <a:lnSpc>
                <a:spcPct val="90000"/>
              </a:lnSpc>
              <a:spcAft>
                <a:spcPts val="600"/>
              </a:spcAft>
            </a:pPr>
            <a:r>
              <a:rPr lang="en-US" sz="2000" dirty="0"/>
              <a:t>Teach children how to look after books and handle them properly. </a:t>
            </a:r>
          </a:p>
          <a:p>
            <a:pPr indent="-228600">
              <a:lnSpc>
                <a:spcPct val="90000"/>
              </a:lnSpc>
              <a:spcAft>
                <a:spcPts val="600"/>
              </a:spcAft>
              <a:buFont typeface="Arial" panose="020B0604020202020204" pitchFamily="34" charset="0"/>
              <a:buChar char="•"/>
            </a:pPr>
            <a:endParaRPr lang="en-US" sz="1700" dirty="0"/>
          </a:p>
        </p:txBody>
      </p:sp>
      <p:pic>
        <p:nvPicPr>
          <p:cNvPr id="6" name="Picture 5">
            <a:extLst>
              <a:ext uri="{FF2B5EF4-FFF2-40B4-BE49-F238E27FC236}">
                <a16:creationId xmlns:a16="http://schemas.microsoft.com/office/drawing/2014/main" id="{7C4962E3-6F06-E227-1A50-EFE18F0776C1}"/>
              </a:ext>
            </a:extLst>
          </p:cNvPr>
          <p:cNvPicPr>
            <a:picLocks noChangeAspect="1"/>
          </p:cNvPicPr>
          <p:nvPr/>
        </p:nvPicPr>
        <p:blipFill rotWithShape="1">
          <a:blip r:embed="rId2"/>
          <a:srcRect t="977" b="1580"/>
          <a:stretch/>
        </p:blipFill>
        <p:spPr>
          <a:xfrm>
            <a:off x="5755973" y="1121903"/>
            <a:ext cx="4831933" cy="4614193"/>
          </a:xfrm>
          <a:prstGeom prst="rect">
            <a:avLst/>
          </a:prstGeom>
          <a:effectLst/>
        </p:spPr>
      </p:pic>
      <p:pic>
        <p:nvPicPr>
          <p:cNvPr id="5" name="Picture 4">
            <a:extLst>
              <a:ext uri="{FF2B5EF4-FFF2-40B4-BE49-F238E27FC236}">
                <a16:creationId xmlns:a16="http://schemas.microsoft.com/office/drawing/2014/main" id="{9CD8F212-6BCC-C19A-128E-97AD5E703764}"/>
              </a:ext>
            </a:extLst>
          </p:cNvPr>
          <p:cNvPicPr>
            <a:picLocks noChangeAspect="1"/>
          </p:cNvPicPr>
          <p:nvPr/>
        </p:nvPicPr>
        <p:blipFill>
          <a:blip r:embed="rId3"/>
          <a:stretch>
            <a:fillRect/>
          </a:stretch>
        </p:blipFill>
        <p:spPr>
          <a:xfrm>
            <a:off x="10938919" y="5664758"/>
            <a:ext cx="1026259" cy="1033975"/>
          </a:xfrm>
          <a:prstGeom prst="rect">
            <a:avLst/>
          </a:prstGeom>
        </p:spPr>
      </p:pic>
    </p:spTree>
    <p:extLst>
      <p:ext uri="{BB962C8B-B14F-4D97-AF65-F5344CB8AC3E}">
        <p14:creationId xmlns:p14="http://schemas.microsoft.com/office/powerpoint/2010/main" val="887715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B3BDF8-7D55-7D30-3253-17F7E187A2F7}"/>
              </a:ext>
            </a:extLst>
          </p:cNvPr>
          <p:cNvSpPr>
            <a:spLocks noGrp="1"/>
          </p:cNvSpPr>
          <p:nvPr>
            <p:ph type="title"/>
          </p:nvPr>
        </p:nvSpPr>
        <p:spPr/>
        <p:txBody>
          <a:bodyPr/>
          <a:lstStyle/>
          <a:p>
            <a:pPr algn="ctr"/>
            <a:r>
              <a:rPr lang="en-GB" u="heavy" dirty="0">
                <a:uFill>
                  <a:solidFill>
                    <a:srgbClr val="C00000"/>
                  </a:solidFill>
                </a:uFill>
              </a:rPr>
              <a:t>Monitoring progress</a:t>
            </a:r>
          </a:p>
        </p:txBody>
      </p:sp>
      <p:sp>
        <p:nvSpPr>
          <p:cNvPr id="3" name="Content Placeholder 2">
            <a:extLst>
              <a:ext uri="{FF2B5EF4-FFF2-40B4-BE49-F238E27FC236}">
                <a16:creationId xmlns:a16="http://schemas.microsoft.com/office/drawing/2014/main" id="{F34A801D-6357-C19A-CE7C-93A7E4DC680F}"/>
              </a:ext>
            </a:extLst>
          </p:cNvPr>
          <p:cNvSpPr>
            <a:spLocks noGrp="1"/>
          </p:cNvSpPr>
          <p:nvPr>
            <p:ph idx="1"/>
          </p:nvPr>
        </p:nvSpPr>
        <p:spPr/>
        <p:txBody>
          <a:bodyPr/>
          <a:lstStyle/>
          <a:p>
            <a:r>
              <a:rPr lang="en-GB" dirty="0"/>
              <a:t>Each of the 7 areas of learning have their own set of </a:t>
            </a:r>
            <a:r>
              <a:rPr lang="en-GB" u="heavy" dirty="0">
                <a:uFill>
                  <a:solidFill>
                    <a:srgbClr val="C00000"/>
                  </a:solidFill>
                </a:uFill>
                <a:ea typeface="+mj-ea"/>
                <a:cs typeface="+mj-cs"/>
              </a:rPr>
              <a:t>Early Learning Goals </a:t>
            </a:r>
            <a:r>
              <a:rPr lang="en-GB" dirty="0"/>
              <a:t>which determine what children are expected to achieve by the </a:t>
            </a:r>
            <a:r>
              <a:rPr lang="en-GB" u="heavy" dirty="0">
                <a:uFill>
                  <a:solidFill>
                    <a:srgbClr val="C00000"/>
                  </a:solidFill>
                </a:uFill>
                <a:ea typeface="+mj-ea"/>
                <a:cs typeface="+mj-cs"/>
              </a:rPr>
              <a:t>end of Reception</a:t>
            </a:r>
          </a:p>
          <a:p>
            <a:pPr marL="0" indent="0">
              <a:buNone/>
            </a:pPr>
            <a:endParaRPr lang="en-GB" u="heavy" dirty="0">
              <a:uFill>
                <a:solidFill>
                  <a:srgbClr val="C00000"/>
                </a:solidFill>
              </a:uFill>
              <a:ea typeface="+mj-ea"/>
              <a:cs typeface="+mj-cs"/>
            </a:endParaRPr>
          </a:p>
          <a:p>
            <a:r>
              <a:rPr lang="en-GB" dirty="0"/>
              <a:t>We use </a:t>
            </a:r>
            <a:r>
              <a:rPr lang="en-GB" u="heavy" dirty="0">
                <a:uFill>
                  <a:solidFill>
                    <a:srgbClr val="C00000"/>
                  </a:solidFill>
                </a:uFill>
                <a:ea typeface="+mj-ea"/>
                <a:cs typeface="+mj-cs"/>
              </a:rPr>
              <a:t>Development Matters </a:t>
            </a:r>
            <a:r>
              <a:rPr lang="en-GB" dirty="0"/>
              <a:t>to identify the developing knowledge, skills and understanding and attitudes that children will need if they are to achieve the early learning goals by the end of Reception</a:t>
            </a:r>
          </a:p>
          <a:p>
            <a:endParaRPr lang="en-GB" dirty="0"/>
          </a:p>
          <a:p>
            <a:r>
              <a:rPr lang="en-GB" dirty="0"/>
              <a:t>Baseline assessment in first term</a:t>
            </a:r>
          </a:p>
        </p:txBody>
      </p:sp>
      <p:pic>
        <p:nvPicPr>
          <p:cNvPr id="4" name="Picture 3">
            <a:extLst>
              <a:ext uri="{FF2B5EF4-FFF2-40B4-BE49-F238E27FC236}">
                <a16:creationId xmlns:a16="http://schemas.microsoft.com/office/drawing/2014/main" id="{B4B18173-1024-6FB9-2110-1E531395D310}"/>
              </a:ext>
            </a:extLst>
          </p:cNvPr>
          <p:cNvPicPr>
            <a:picLocks noChangeAspect="1"/>
          </p:cNvPicPr>
          <p:nvPr/>
        </p:nvPicPr>
        <p:blipFill>
          <a:blip r:embed="rId2"/>
          <a:stretch>
            <a:fillRect/>
          </a:stretch>
        </p:blipFill>
        <p:spPr>
          <a:xfrm>
            <a:off x="10938919" y="5664758"/>
            <a:ext cx="1026259" cy="1033975"/>
          </a:xfrm>
          <a:prstGeom prst="rect">
            <a:avLst/>
          </a:prstGeom>
        </p:spPr>
      </p:pic>
    </p:spTree>
    <p:extLst>
      <p:ext uri="{BB962C8B-B14F-4D97-AF65-F5344CB8AC3E}">
        <p14:creationId xmlns:p14="http://schemas.microsoft.com/office/powerpoint/2010/main" val="14413178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BA0AD5E-908C-D1C8-105A-E05E1B094F8C}"/>
              </a:ext>
            </a:extLst>
          </p:cNvPr>
          <p:cNvPicPr>
            <a:picLocks noChangeAspect="1"/>
          </p:cNvPicPr>
          <p:nvPr/>
        </p:nvPicPr>
        <p:blipFill>
          <a:blip r:embed="rId2"/>
          <a:stretch>
            <a:fillRect/>
          </a:stretch>
        </p:blipFill>
        <p:spPr>
          <a:xfrm>
            <a:off x="990157" y="68289"/>
            <a:ext cx="10211685" cy="6721422"/>
          </a:xfrm>
          <a:prstGeom prst="rect">
            <a:avLst/>
          </a:prstGeom>
        </p:spPr>
      </p:pic>
    </p:spTree>
    <p:extLst>
      <p:ext uri="{BB962C8B-B14F-4D97-AF65-F5344CB8AC3E}">
        <p14:creationId xmlns:p14="http://schemas.microsoft.com/office/powerpoint/2010/main" val="261655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ECE2C-0C1C-0A9B-B370-E35894799EBF}"/>
              </a:ext>
            </a:extLst>
          </p:cNvPr>
          <p:cNvSpPr>
            <a:spLocks noGrp="1"/>
          </p:cNvSpPr>
          <p:nvPr>
            <p:ph type="title"/>
          </p:nvPr>
        </p:nvSpPr>
        <p:spPr/>
        <p:txBody>
          <a:bodyPr/>
          <a:lstStyle/>
          <a:p>
            <a:pPr algn="ctr"/>
            <a:r>
              <a:rPr lang="en-GB" u="heavy" dirty="0">
                <a:uFill>
                  <a:solidFill>
                    <a:srgbClr val="C00000"/>
                  </a:solidFill>
                </a:uFill>
              </a:rPr>
              <a:t>How is progress communicated?</a:t>
            </a:r>
          </a:p>
        </p:txBody>
      </p:sp>
      <p:sp>
        <p:nvSpPr>
          <p:cNvPr id="3" name="Content Placeholder 2">
            <a:extLst>
              <a:ext uri="{FF2B5EF4-FFF2-40B4-BE49-F238E27FC236}">
                <a16:creationId xmlns:a16="http://schemas.microsoft.com/office/drawing/2014/main" id="{7E6166E4-98B1-662D-9C10-2C9A313E463B}"/>
              </a:ext>
            </a:extLst>
          </p:cNvPr>
          <p:cNvSpPr>
            <a:spLocks noGrp="1"/>
          </p:cNvSpPr>
          <p:nvPr>
            <p:ph idx="1"/>
          </p:nvPr>
        </p:nvSpPr>
        <p:spPr/>
        <p:txBody>
          <a:bodyPr/>
          <a:lstStyle/>
          <a:p>
            <a:r>
              <a:rPr lang="en-GB" dirty="0"/>
              <a:t>A settling in call will be arranged in the first few weeks of term</a:t>
            </a:r>
          </a:p>
          <a:p>
            <a:pPr marL="0" indent="0">
              <a:buNone/>
            </a:pPr>
            <a:endParaRPr lang="en-GB" dirty="0"/>
          </a:p>
          <a:p>
            <a:r>
              <a:rPr lang="en-GB" dirty="0"/>
              <a:t>A parents evening will be held in the Autumn and Spring term</a:t>
            </a:r>
          </a:p>
          <a:p>
            <a:pPr marL="0" indent="0">
              <a:buNone/>
            </a:pPr>
            <a:endParaRPr lang="en-GB" dirty="0"/>
          </a:p>
          <a:p>
            <a:r>
              <a:rPr lang="en-GB" dirty="0"/>
              <a:t>A written report will be sent home in the Summer term</a:t>
            </a:r>
          </a:p>
        </p:txBody>
      </p:sp>
      <p:pic>
        <p:nvPicPr>
          <p:cNvPr id="4" name="Picture 3">
            <a:extLst>
              <a:ext uri="{FF2B5EF4-FFF2-40B4-BE49-F238E27FC236}">
                <a16:creationId xmlns:a16="http://schemas.microsoft.com/office/drawing/2014/main" id="{80C6448C-EF9D-F7D6-EC05-2A8F341DD54A}"/>
              </a:ext>
            </a:extLst>
          </p:cNvPr>
          <p:cNvPicPr>
            <a:picLocks noChangeAspect="1"/>
          </p:cNvPicPr>
          <p:nvPr/>
        </p:nvPicPr>
        <p:blipFill>
          <a:blip r:embed="rId2"/>
          <a:stretch>
            <a:fillRect/>
          </a:stretch>
        </p:blipFill>
        <p:spPr>
          <a:xfrm>
            <a:off x="10938919" y="5664758"/>
            <a:ext cx="1026259" cy="1033975"/>
          </a:xfrm>
          <a:prstGeom prst="rect">
            <a:avLst/>
          </a:prstGeom>
        </p:spPr>
      </p:pic>
    </p:spTree>
    <p:extLst>
      <p:ext uri="{BB962C8B-B14F-4D97-AF65-F5344CB8AC3E}">
        <p14:creationId xmlns:p14="http://schemas.microsoft.com/office/powerpoint/2010/main" val="8345254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9909A-76A9-1D77-B134-6C13AC9DA8F0}"/>
              </a:ext>
            </a:extLst>
          </p:cNvPr>
          <p:cNvSpPr>
            <a:spLocks noGrp="1"/>
          </p:cNvSpPr>
          <p:nvPr>
            <p:ph type="title"/>
          </p:nvPr>
        </p:nvSpPr>
        <p:spPr/>
        <p:txBody>
          <a:bodyPr/>
          <a:lstStyle/>
          <a:p>
            <a:pPr algn="ctr"/>
            <a:r>
              <a:rPr lang="en-GB" u="heavy" dirty="0">
                <a:uFill>
                  <a:solidFill>
                    <a:srgbClr val="C00000"/>
                  </a:solidFill>
                </a:uFill>
              </a:rPr>
              <a:t>Induction into School/Starting School</a:t>
            </a:r>
          </a:p>
        </p:txBody>
      </p:sp>
      <p:sp>
        <p:nvSpPr>
          <p:cNvPr id="3" name="Content Placeholder 2">
            <a:extLst>
              <a:ext uri="{FF2B5EF4-FFF2-40B4-BE49-F238E27FC236}">
                <a16:creationId xmlns:a16="http://schemas.microsoft.com/office/drawing/2014/main" id="{B65BE5EF-C507-7E39-2DF1-F7E8CE57CB23}"/>
              </a:ext>
            </a:extLst>
          </p:cNvPr>
          <p:cNvSpPr>
            <a:spLocks noGrp="1"/>
          </p:cNvSpPr>
          <p:nvPr>
            <p:ph idx="1"/>
          </p:nvPr>
        </p:nvSpPr>
        <p:spPr/>
        <p:txBody>
          <a:bodyPr/>
          <a:lstStyle/>
          <a:p>
            <a:r>
              <a:rPr lang="en-GB" dirty="0"/>
              <a:t>We will hold a transition day on Friday 10</a:t>
            </a:r>
            <a:r>
              <a:rPr lang="en-GB" baseline="30000" dirty="0"/>
              <a:t>th</a:t>
            </a:r>
            <a:r>
              <a:rPr lang="en-GB" dirty="0"/>
              <a:t> July where children will be invited into Reception for the day.</a:t>
            </a:r>
          </a:p>
          <a:p>
            <a:endParaRPr lang="en-GB" dirty="0"/>
          </a:p>
          <a:p>
            <a:r>
              <a:rPr lang="en-GB" dirty="0"/>
              <a:t>Visits to other nurseries and our nursery</a:t>
            </a:r>
          </a:p>
          <a:p>
            <a:pPr marL="0" indent="0">
              <a:buNone/>
            </a:pPr>
            <a:endParaRPr lang="en-GB" dirty="0"/>
          </a:p>
          <a:p>
            <a:r>
              <a:rPr lang="en-GB" dirty="0"/>
              <a:t>Children start school on Wednesday 2</a:t>
            </a:r>
            <a:r>
              <a:rPr lang="en-GB" baseline="30000" dirty="0"/>
              <a:t>nd</a:t>
            </a:r>
            <a:r>
              <a:rPr lang="en-GB" dirty="0"/>
              <a:t> September- full school days (unless stated otherwise)</a:t>
            </a:r>
          </a:p>
        </p:txBody>
      </p:sp>
      <p:pic>
        <p:nvPicPr>
          <p:cNvPr id="4" name="Picture 3">
            <a:extLst>
              <a:ext uri="{FF2B5EF4-FFF2-40B4-BE49-F238E27FC236}">
                <a16:creationId xmlns:a16="http://schemas.microsoft.com/office/drawing/2014/main" id="{53D686E6-E682-A335-B45C-1B30F207FB4D}"/>
              </a:ext>
            </a:extLst>
          </p:cNvPr>
          <p:cNvPicPr>
            <a:picLocks noChangeAspect="1"/>
          </p:cNvPicPr>
          <p:nvPr/>
        </p:nvPicPr>
        <p:blipFill>
          <a:blip r:embed="rId3"/>
          <a:stretch>
            <a:fillRect/>
          </a:stretch>
        </p:blipFill>
        <p:spPr>
          <a:xfrm>
            <a:off x="10938919" y="5664758"/>
            <a:ext cx="1026259" cy="1033975"/>
          </a:xfrm>
          <a:prstGeom prst="rect">
            <a:avLst/>
          </a:prstGeom>
        </p:spPr>
      </p:pic>
    </p:spTree>
    <p:extLst>
      <p:ext uri="{BB962C8B-B14F-4D97-AF65-F5344CB8AC3E}">
        <p14:creationId xmlns:p14="http://schemas.microsoft.com/office/powerpoint/2010/main" val="3941058431"/>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81853-739F-C15E-D08D-754CDC3E6517}"/>
              </a:ext>
            </a:extLst>
          </p:cNvPr>
          <p:cNvSpPr>
            <a:spLocks noGrp="1"/>
          </p:cNvSpPr>
          <p:nvPr>
            <p:ph type="title"/>
          </p:nvPr>
        </p:nvSpPr>
        <p:spPr/>
        <p:txBody>
          <a:bodyPr/>
          <a:lstStyle/>
          <a:p>
            <a:pPr algn="ctr"/>
            <a:r>
              <a:rPr lang="en-GB" u="heavy" dirty="0">
                <a:uFill>
                  <a:solidFill>
                    <a:srgbClr val="C00000"/>
                  </a:solidFill>
                </a:uFill>
              </a:rPr>
              <a:t>The first few days…</a:t>
            </a:r>
          </a:p>
        </p:txBody>
      </p:sp>
      <p:sp>
        <p:nvSpPr>
          <p:cNvPr id="3" name="Content Placeholder 2">
            <a:extLst>
              <a:ext uri="{FF2B5EF4-FFF2-40B4-BE49-F238E27FC236}">
                <a16:creationId xmlns:a16="http://schemas.microsoft.com/office/drawing/2014/main" id="{252DDF55-8D80-75AD-0723-169A70D6E1B9}"/>
              </a:ext>
            </a:extLst>
          </p:cNvPr>
          <p:cNvSpPr>
            <a:spLocks noGrp="1"/>
          </p:cNvSpPr>
          <p:nvPr>
            <p:ph idx="1"/>
          </p:nvPr>
        </p:nvSpPr>
        <p:spPr>
          <a:xfrm>
            <a:off x="129309" y="1422400"/>
            <a:ext cx="11835869" cy="5070475"/>
          </a:xfrm>
        </p:spPr>
        <p:txBody>
          <a:bodyPr>
            <a:normAutofit/>
          </a:bodyPr>
          <a:lstStyle/>
          <a:p>
            <a:r>
              <a:rPr lang="en-GB" sz="2400" dirty="0"/>
              <a:t>All clothing, shoes and wellington boots must be labelled</a:t>
            </a:r>
          </a:p>
          <a:p>
            <a:r>
              <a:rPr lang="en-GB" sz="2400" dirty="0"/>
              <a:t>Water bottle- also labelled</a:t>
            </a:r>
          </a:p>
          <a:p>
            <a:r>
              <a:rPr lang="en-GB" sz="2400" dirty="0"/>
              <a:t>School book bag- this must be brought every day once books are handed out</a:t>
            </a:r>
          </a:p>
          <a:p>
            <a:r>
              <a:rPr lang="en-GB" sz="2400" dirty="0"/>
              <a:t>No rucksacks or large bags please</a:t>
            </a:r>
          </a:p>
          <a:p>
            <a:r>
              <a:rPr lang="en-GB" sz="2400" dirty="0"/>
              <a:t>Lunch boxes (if your child is bringing their own lunch)</a:t>
            </a:r>
          </a:p>
          <a:p>
            <a:r>
              <a:rPr lang="en-GB" sz="2400" dirty="0"/>
              <a:t>Children are given toast or fruit as morning snack (provided by school, toast requires a termly payment) we also have an afternoon snack of fruit (provided by school) however, children can bring their own labelled healthy snack for afternoon snack if they prefer.</a:t>
            </a:r>
          </a:p>
          <a:p>
            <a:endParaRPr lang="en-GB" sz="2400" dirty="0"/>
          </a:p>
          <a:p>
            <a:r>
              <a:rPr lang="en-GB" sz="2400" dirty="0"/>
              <a:t>Free school meals- all children are eligible for Free school meals up to Year 2.</a:t>
            </a:r>
          </a:p>
        </p:txBody>
      </p:sp>
      <p:pic>
        <p:nvPicPr>
          <p:cNvPr id="4" name="Picture 3">
            <a:extLst>
              <a:ext uri="{FF2B5EF4-FFF2-40B4-BE49-F238E27FC236}">
                <a16:creationId xmlns:a16="http://schemas.microsoft.com/office/drawing/2014/main" id="{519BA0AD-3444-38C3-A7F7-200EBFD0EAA2}"/>
              </a:ext>
            </a:extLst>
          </p:cNvPr>
          <p:cNvPicPr>
            <a:picLocks noChangeAspect="1"/>
          </p:cNvPicPr>
          <p:nvPr/>
        </p:nvPicPr>
        <p:blipFill>
          <a:blip r:embed="rId2"/>
          <a:stretch>
            <a:fillRect/>
          </a:stretch>
        </p:blipFill>
        <p:spPr>
          <a:xfrm>
            <a:off x="10938919" y="5664758"/>
            <a:ext cx="1026259" cy="1033975"/>
          </a:xfrm>
          <a:prstGeom prst="rect">
            <a:avLst/>
          </a:prstGeom>
        </p:spPr>
      </p:pic>
    </p:spTree>
    <p:extLst>
      <p:ext uri="{BB962C8B-B14F-4D97-AF65-F5344CB8AC3E}">
        <p14:creationId xmlns:p14="http://schemas.microsoft.com/office/powerpoint/2010/main" val="40681745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15FEF-E214-FCD8-3C95-A09804D855AB}"/>
              </a:ext>
            </a:extLst>
          </p:cNvPr>
          <p:cNvSpPr>
            <a:spLocks noGrp="1"/>
          </p:cNvSpPr>
          <p:nvPr>
            <p:ph type="title"/>
          </p:nvPr>
        </p:nvSpPr>
        <p:spPr/>
        <p:txBody>
          <a:bodyPr/>
          <a:lstStyle/>
          <a:p>
            <a:pPr algn="ctr"/>
            <a:r>
              <a:rPr lang="en-GB" u="heavy" dirty="0">
                <a:uFill>
                  <a:solidFill>
                    <a:srgbClr val="C00000"/>
                  </a:solidFill>
                </a:uFill>
              </a:rPr>
              <a:t>Being school ready</a:t>
            </a:r>
          </a:p>
        </p:txBody>
      </p:sp>
      <p:sp>
        <p:nvSpPr>
          <p:cNvPr id="3" name="Content Placeholder 2">
            <a:extLst>
              <a:ext uri="{FF2B5EF4-FFF2-40B4-BE49-F238E27FC236}">
                <a16:creationId xmlns:a16="http://schemas.microsoft.com/office/drawing/2014/main" id="{7023D8CF-2A62-C4A1-1AE2-492477CD2F48}"/>
              </a:ext>
            </a:extLst>
          </p:cNvPr>
          <p:cNvSpPr>
            <a:spLocks noGrp="1"/>
          </p:cNvSpPr>
          <p:nvPr>
            <p:ph idx="1"/>
          </p:nvPr>
        </p:nvSpPr>
        <p:spPr/>
        <p:txBody>
          <a:bodyPr>
            <a:normAutofit fontScale="85000" lnSpcReduction="20000"/>
          </a:bodyPr>
          <a:lstStyle/>
          <a:p>
            <a:pPr marL="0" indent="0">
              <a:buNone/>
            </a:pPr>
            <a:r>
              <a:rPr lang="en-GB" dirty="0"/>
              <a:t>It would help if your child can…</a:t>
            </a:r>
          </a:p>
          <a:p>
            <a:r>
              <a:rPr lang="en-GB" dirty="0"/>
              <a:t>Recognise their name</a:t>
            </a:r>
          </a:p>
          <a:p>
            <a:r>
              <a:rPr lang="en-GB" dirty="0"/>
              <a:t>Count to 10 and recognise some numbers</a:t>
            </a:r>
          </a:p>
          <a:p>
            <a:r>
              <a:rPr lang="en-GB" dirty="0"/>
              <a:t>Use the toilet independently and wash their hands</a:t>
            </a:r>
          </a:p>
          <a:p>
            <a:r>
              <a:rPr lang="en-GB" dirty="0"/>
              <a:t>Handle a pencil</a:t>
            </a:r>
          </a:p>
          <a:p>
            <a:r>
              <a:rPr lang="en-GB" dirty="0"/>
              <a:t>Share toys and equipment</a:t>
            </a:r>
          </a:p>
          <a:p>
            <a:r>
              <a:rPr lang="en-GB" dirty="0"/>
              <a:t>Try to cut up their own food using cutlery</a:t>
            </a:r>
          </a:p>
          <a:p>
            <a:r>
              <a:rPr lang="en-GB" dirty="0"/>
              <a:t>Know their colours and some basic shapes</a:t>
            </a:r>
          </a:p>
          <a:p>
            <a:r>
              <a:rPr lang="en-GB" dirty="0"/>
              <a:t>Be able to put their coat on and attempt to do the zip themselves</a:t>
            </a:r>
          </a:p>
          <a:p>
            <a:r>
              <a:rPr lang="en-GB" dirty="0"/>
              <a:t>Sing some nursery rhymes</a:t>
            </a:r>
          </a:p>
          <a:p>
            <a:r>
              <a:rPr lang="en-GB" dirty="0"/>
              <a:t>Be able to tidy up </a:t>
            </a:r>
          </a:p>
        </p:txBody>
      </p:sp>
      <p:pic>
        <p:nvPicPr>
          <p:cNvPr id="4" name="Picture 3">
            <a:extLst>
              <a:ext uri="{FF2B5EF4-FFF2-40B4-BE49-F238E27FC236}">
                <a16:creationId xmlns:a16="http://schemas.microsoft.com/office/drawing/2014/main" id="{2B64F86B-B23B-E4B6-EDEA-1783CF941DFA}"/>
              </a:ext>
            </a:extLst>
          </p:cNvPr>
          <p:cNvPicPr>
            <a:picLocks noChangeAspect="1"/>
          </p:cNvPicPr>
          <p:nvPr/>
        </p:nvPicPr>
        <p:blipFill>
          <a:blip r:embed="rId2"/>
          <a:stretch>
            <a:fillRect/>
          </a:stretch>
        </p:blipFill>
        <p:spPr>
          <a:xfrm>
            <a:off x="10938919" y="5664758"/>
            <a:ext cx="1026259" cy="1033975"/>
          </a:xfrm>
          <a:prstGeom prst="rect">
            <a:avLst/>
          </a:prstGeom>
        </p:spPr>
      </p:pic>
    </p:spTree>
    <p:extLst>
      <p:ext uri="{BB962C8B-B14F-4D97-AF65-F5344CB8AC3E}">
        <p14:creationId xmlns:p14="http://schemas.microsoft.com/office/powerpoint/2010/main" val="37852615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AFD54-89F9-C69A-29FE-5B872E8BBDEA}"/>
              </a:ext>
            </a:extLst>
          </p:cNvPr>
          <p:cNvSpPr>
            <a:spLocks noGrp="1"/>
          </p:cNvSpPr>
          <p:nvPr>
            <p:ph type="title"/>
          </p:nvPr>
        </p:nvSpPr>
        <p:spPr/>
        <p:txBody>
          <a:bodyPr/>
          <a:lstStyle/>
          <a:p>
            <a:pPr algn="ctr"/>
            <a:r>
              <a:rPr lang="en-GB" u="heavy" dirty="0">
                <a:uFill>
                  <a:solidFill>
                    <a:srgbClr val="C00000"/>
                  </a:solidFill>
                </a:uFill>
              </a:rPr>
              <a:t>How you can help at home</a:t>
            </a:r>
          </a:p>
        </p:txBody>
      </p:sp>
      <p:sp>
        <p:nvSpPr>
          <p:cNvPr id="3" name="Content Placeholder 2">
            <a:extLst>
              <a:ext uri="{FF2B5EF4-FFF2-40B4-BE49-F238E27FC236}">
                <a16:creationId xmlns:a16="http://schemas.microsoft.com/office/drawing/2014/main" id="{60DB3E48-CB9D-56F2-1522-B411D28078E4}"/>
              </a:ext>
            </a:extLst>
          </p:cNvPr>
          <p:cNvSpPr>
            <a:spLocks noGrp="1"/>
          </p:cNvSpPr>
          <p:nvPr>
            <p:ph idx="1"/>
          </p:nvPr>
        </p:nvSpPr>
        <p:spPr/>
        <p:txBody>
          <a:bodyPr>
            <a:normAutofit fontScale="92500" lnSpcReduction="10000"/>
          </a:bodyPr>
          <a:lstStyle/>
          <a:p>
            <a:pPr marL="0" indent="0">
              <a:buNone/>
            </a:pPr>
            <a:r>
              <a:rPr lang="en-GB" b="1" u="sng" dirty="0"/>
              <a:t>Speaking and listening skills</a:t>
            </a:r>
          </a:p>
          <a:p>
            <a:r>
              <a:rPr lang="en-GB" dirty="0"/>
              <a:t>Taking turns to talk</a:t>
            </a:r>
          </a:p>
          <a:p>
            <a:r>
              <a:rPr lang="en-GB" dirty="0"/>
              <a:t>Listening for short periods</a:t>
            </a:r>
          </a:p>
          <a:p>
            <a:r>
              <a:rPr lang="en-GB" dirty="0"/>
              <a:t>Holding a conversation- talking back and forth</a:t>
            </a:r>
          </a:p>
          <a:p>
            <a:endParaRPr lang="en-GB" dirty="0"/>
          </a:p>
          <a:p>
            <a:pPr marL="0" indent="0">
              <a:buNone/>
            </a:pPr>
            <a:r>
              <a:rPr lang="en-GB" b="1" dirty="0"/>
              <a:t>Behaviour boundaries/following rules</a:t>
            </a:r>
          </a:p>
          <a:p>
            <a:r>
              <a:rPr lang="en-GB" dirty="0"/>
              <a:t>Follow consistent routines at home- particularly at bedtime (limit screen time before bed)</a:t>
            </a:r>
          </a:p>
          <a:p>
            <a:r>
              <a:rPr lang="en-GB" dirty="0"/>
              <a:t>Manners (please/thank you)</a:t>
            </a:r>
          </a:p>
          <a:p>
            <a:r>
              <a:rPr lang="en-GB" dirty="0"/>
              <a:t>Tidy up when they finish an activity</a:t>
            </a:r>
          </a:p>
        </p:txBody>
      </p:sp>
      <p:pic>
        <p:nvPicPr>
          <p:cNvPr id="4" name="Picture 3">
            <a:extLst>
              <a:ext uri="{FF2B5EF4-FFF2-40B4-BE49-F238E27FC236}">
                <a16:creationId xmlns:a16="http://schemas.microsoft.com/office/drawing/2014/main" id="{40C7CFB1-4DC3-1444-CD3F-F525B3031938}"/>
              </a:ext>
            </a:extLst>
          </p:cNvPr>
          <p:cNvPicPr>
            <a:picLocks noChangeAspect="1"/>
          </p:cNvPicPr>
          <p:nvPr/>
        </p:nvPicPr>
        <p:blipFill>
          <a:blip r:embed="rId2"/>
          <a:stretch>
            <a:fillRect/>
          </a:stretch>
        </p:blipFill>
        <p:spPr>
          <a:xfrm>
            <a:off x="10938919" y="5664758"/>
            <a:ext cx="1026259" cy="1033975"/>
          </a:xfrm>
          <a:prstGeom prst="rect">
            <a:avLst/>
          </a:prstGeom>
        </p:spPr>
      </p:pic>
    </p:spTree>
    <p:extLst>
      <p:ext uri="{BB962C8B-B14F-4D97-AF65-F5344CB8AC3E}">
        <p14:creationId xmlns:p14="http://schemas.microsoft.com/office/powerpoint/2010/main" val="22724084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9EAB4-BBFC-CA42-8775-2BDFC73D18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F77BC8-0B6B-11C1-908D-ADF219CFDE58}"/>
              </a:ext>
            </a:extLst>
          </p:cNvPr>
          <p:cNvSpPr>
            <a:spLocks noGrp="1"/>
          </p:cNvSpPr>
          <p:nvPr>
            <p:ph type="title"/>
          </p:nvPr>
        </p:nvSpPr>
        <p:spPr/>
        <p:txBody>
          <a:bodyPr/>
          <a:lstStyle/>
          <a:p>
            <a:pPr algn="ctr"/>
            <a:r>
              <a:rPr lang="en-GB" u="heavy" dirty="0">
                <a:uFill>
                  <a:solidFill>
                    <a:srgbClr val="C00000"/>
                  </a:solidFill>
                </a:uFill>
              </a:rPr>
              <a:t>How you can help at home</a:t>
            </a:r>
          </a:p>
        </p:txBody>
      </p:sp>
      <p:sp>
        <p:nvSpPr>
          <p:cNvPr id="3" name="Content Placeholder 2">
            <a:extLst>
              <a:ext uri="{FF2B5EF4-FFF2-40B4-BE49-F238E27FC236}">
                <a16:creationId xmlns:a16="http://schemas.microsoft.com/office/drawing/2014/main" id="{82291F35-256A-75A8-BF9D-43D0AD8B3337}"/>
              </a:ext>
            </a:extLst>
          </p:cNvPr>
          <p:cNvSpPr>
            <a:spLocks noGrp="1"/>
          </p:cNvSpPr>
          <p:nvPr>
            <p:ph idx="1"/>
          </p:nvPr>
        </p:nvSpPr>
        <p:spPr/>
        <p:txBody>
          <a:bodyPr>
            <a:normAutofit fontScale="92500" lnSpcReduction="20000"/>
          </a:bodyPr>
          <a:lstStyle/>
          <a:p>
            <a:pPr marL="0" indent="0">
              <a:buNone/>
            </a:pPr>
            <a:r>
              <a:rPr lang="en-GB" b="1" u="sng" dirty="0"/>
              <a:t>Number skills</a:t>
            </a:r>
          </a:p>
          <a:p>
            <a:r>
              <a:rPr lang="en-GB" dirty="0"/>
              <a:t>Counting daily/saying number names out loud</a:t>
            </a:r>
          </a:p>
          <a:p>
            <a:r>
              <a:rPr lang="en-GB" dirty="0"/>
              <a:t>Look for numbers in the environment</a:t>
            </a:r>
          </a:p>
          <a:p>
            <a:r>
              <a:rPr lang="en-GB" dirty="0"/>
              <a:t>Counting sorting toys</a:t>
            </a:r>
          </a:p>
          <a:p>
            <a:r>
              <a:rPr lang="en-GB" dirty="0"/>
              <a:t>Board games that involve dice</a:t>
            </a:r>
          </a:p>
          <a:p>
            <a:endParaRPr lang="en-GB" dirty="0"/>
          </a:p>
          <a:p>
            <a:pPr marL="0" indent="0">
              <a:buNone/>
            </a:pPr>
            <a:r>
              <a:rPr lang="en-GB" b="1" u="sng" dirty="0"/>
              <a:t>Mark making</a:t>
            </a:r>
          </a:p>
          <a:p>
            <a:r>
              <a:rPr lang="en-GB" dirty="0"/>
              <a:t>Fine motor skills (colouring/threading/playdough/using scissors)</a:t>
            </a:r>
          </a:p>
          <a:p>
            <a:r>
              <a:rPr lang="en-GB" dirty="0"/>
              <a:t>Writing their name</a:t>
            </a:r>
          </a:p>
          <a:p>
            <a:r>
              <a:rPr lang="en-GB" dirty="0"/>
              <a:t>Gross motor skills (Climbing equipment/throwing/large drawing- water and paint brushes on concrete)</a:t>
            </a:r>
          </a:p>
        </p:txBody>
      </p:sp>
      <p:pic>
        <p:nvPicPr>
          <p:cNvPr id="4" name="Picture 3">
            <a:extLst>
              <a:ext uri="{FF2B5EF4-FFF2-40B4-BE49-F238E27FC236}">
                <a16:creationId xmlns:a16="http://schemas.microsoft.com/office/drawing/2014/main" id="{6973784A-3F79-D685-65DB-5B732BB683A2}"/>
              </a:ext>
            </a:extLst>
          </p:cNvPr>
          <p:cNvPicPr>
            <a:picLocks noChangeAspect="1"/>
          </p:cNvPicPr>
          <p:nvPr/>
        </p:nvPicPr>
        <p:blipFill>
          <a:blip r:embed="rId2"/>
          <a:stretch>
            <a:fillRect/>
          </a:stretch>
        </p:blipFill>
        <p:spPr>
          <a:xfrm>
            <a:off x="10982881" y="5794912"/>
            <a:ext cx="1026259" cy="1033975"/>
          </a:xfrm>
          <a:prstGeom prst="rect">
            <a:avLst/>
          </a:prstGeom>
        </p:spPr>
      </p:pic>
    </p:spTree>
    <p:extLst>
      <p:ext uri="{BB962C8B-B14F-4D97-AF65-F5344CB8AC3E}">
        <p14:creationId xmlns:p14="http://schemas.microsoft.com/office/powerpoint/2010/main" val="31765063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59812-EBE1-9D9C-34A4-2680555B687C}"/>
              </a:ext>
            </a:extLst>
          </p:cNvPr>
          <p:cNvSpPr>
            <a:spLocks noGrp="1"/>
          </p:cNvSpPr>
          <p:nvPr>
            <p:ph type="title"/>
          </p:nvPr>
        </p:nvSpPr>
        <p:spPr/>
        <p:txBody>
          <a:bodyPr/>
          <a:lstStyle/>
          <a:p>
            <a:pPr algn="ctr"/>
            <a:r>
              <a:rPr lang="en-GB" u="heavy" dirty="0">
                <a:uFill>
                  <a:solidFill>
                    <a:srgbClr val="C00000"/>
                  </a:solidFill>
                </a:uFill>
              </a:rPr>
              <a:t>How we learn</a:t>
            </a:r>
          </a:p>
        </p:txBody>
      </p:sp>
      <p:sp>
        <p:nvSpPr>
          <p:cNvPr id="3" name="Content Placeholder 2">
            <a:extLst>
              <a:ext uri="{FF2B5EF4-FFF2-40B4-BE49-F238E27FC236}">
                <a16:creationId xmlns:a16="http://schemas.microsoft.com/office/drawing/2014/main" id="{87135C28-96DD-9FBF-CB99-935916C246A7}"/>
              </a:ext>
            </a:extLst>
          </p:cNvPr>
          <p:cNvSpPr>
            <a:spLocks noGrp="1"/>
          </p:cNvSpPr>
          <p:nvPr>
            <p:ph idx="1"/>
          </p:nvPr>
        </p:nvSpPr>
        <p:spPr/>
        <p:txBody>
          <a:bodyPr/>
          <a:lstStyle/>
          <a:p>
            <a:r>
              <a:rPr lang="en-GB" dirty="0"/>
              <a:t>Play based learning</a:t>
            </a:r>
          </a:p>
          <a:p>
            <a:endParaRPr lang="en-GB" dirty="0"/>
          </a:p>
          <a:p>
            <a:r>
              <a:rPr lang="en-GB" dirty="0"/>
              <a:t>Whole class learning</a:t>
            </a:r>
          </a:p>
          <a:p>
            <a:endParaRPr lang="en-GB" dirty="0"/>
          </a:p>
          <a:p>
            <a:r>
              <a:rPr lang="en-GB" dirty="0"/>
              <a:t>Small group learning</a:t>
            </a:r>
          </a:p>
          <a:p>
            <a:endParaRPr lang="en-GB" dirty="0"/>
          </a:p>
          <a:p>
            <a:r>
              <a:rPr lang="en-GB" dirty="0"/>
              <a:t>Individual work</a:t>
            </a:r>
          </a:p>
        </p:txBody>
      </p:sp>
      <p:pic>
        <p:nvPicPr>
          <p:cNvPr id="4" name="Picture 3">
            <a:extLst>
              <a:ext uri="{FF2B5EF4-FFF2-40B4-BE49-F238E27FC236}">
                <a16:creationId xmlns:a16="http://schemas.microsoft.com/office/drawing/2014/main" id="{C812349F-93FC-CBA5-814B-ECD65E30D4C1}"/>
              </a:ext>
            </a:extLst>
          </p:cNvPr>
          <p:cNvPicPr>
            <a:picLocks noChangeAspect="1"/>
          </p:cNvPicPr>
          <p:nvPr/>
        </p:nvPicPr>
        <p:blipFill>
          <a:blip r:embed="rId2"/>
          <a:stretch>
            <a:fillRect/>
          </a:stretch>
        </p:blipFill>
        <p:spPr>
          <a:xfrm>
            <a:off x="10982881" y="5794912"/>
            <a:ext cx="1026259" cy="1033975"/>
          </a:xfrm>
          <a:prstGeom prst="rect">
            <a:avLst/>
          </a:prstGeom>
        </p:spPr>
      </p:pic>
    </p:spTree>
    <p:extLst>
      <p:ext uri="{BB962C8B-B14F-4D97-AF65-F5344CB8AC3E}">
        <p14:creationId xmlns:p14="http://schemas.microsoft.com/office/powerpoint/2010/main" val="30344980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72E3491-E254-39EE-0B67-1CA959A37639}"/>
              </a:ext>
            </a:extLst>
          </p:cNvPr>
          <p:cNvSpPr txBox="1"/>
          <p:nvPr/>
        </p:nvSpPr>
        <p:spPr>
          <a:xfrm>
            <a:off x="6946490" y="1991032"/>
            <a:ext cx="4407309" cy="4185931"/>
          </a:xfrm>
          <a:prstGeom prst="rect">
            <a:avLst/>
          </a:prstGeom>
        </p:spPr>
        <p:txBody>
          <a:bodyPr vert="horz" lIns="91440" tIns="45720" rIns="91440" bIns="45720" rtlCol="0">
            <a:normAutofit/>
          </a:bodyPr>
          <a:lstStyle/>
          <a:p>
            <a:pPr>
              <a:lnSpc>
                <a:spcPct val="90000"/>
              </a:lnSpc>
              <a:spcAft>
                <a:spcPts val="600"/>
              </a:spcAft>
            </a:pPr>
            <a:r>
              <a:rPr lang="en-US" sz="1100" dirty="0"/>
              <a:t>. </a:t>
            </a:r>
          </a:p>
        </p:txBody>
      </p:sp>
      <p:pic>
        <p:nvPicPr>
          <p:cNvPr id="2" name="Picture 1">
            <a:extLst>
              <a:ext uri="{FF2B5EF4-FFF2-40B4-BE49-F238E27FC236}">
                <a16:creationId xmlns:a16="http://schemas.microsoft.com/office/drawing/2014/main" id="{9EAE3E1A-0426-FB35-69AF-F6D514BEE7FD}"/>
              </a:ext>
            </a:extLst>
          </p:cNvPr>
          <p:cNvPicPr>
            <a:picLocks noChangeAspect="1"/>
          </p:cNvPicPr>
          <p:nvPr/>
        </p:nvPicPr>
        <p:blipFill>
          <a:blip r:embed="rId2"/>
          <a:stretch>
            <a:fillRect/>
          </a:stretch>
        </p:blipFill>
        <p:spPr>
          <a:xfrm>
            <a:off x="10938919" y="5664758"/>
            <a:ext cx="1026259" cy="1033975"/>
          </a:xfrm>
          <a:prstGeom prst="rect">
            <a:avLst/>
          </a:prstGeom>
        </p:spPr>
      </p:pic>
      <p:pic>
        <p:nvPicPr>
          <p:cNvPr id="5" name="Picture 4">
            <a:extLst>
              <a:ext uri="{FF2B5EF4-FFF2-40B4-BE49-F238E27FC236}">
                <a16:creationId xmlns:a16="http://schemas.microsoft.com/office/drawing/2014/main" id="{7F9384B0-BE7D-2ED9-FF02-5ABF0E2EEAEC}"/>
              </a:ext>
            </a:extLst>
          </p:cNvPr>
          <p:cNvPicPr>
            <a:picLocks noChangeAspect="1"/>
          </p:cNvPicPr>
          <p:nvPr/>
        </p:nvPicPr>
        <p:blipFill>
          <a:blip r:embed="rId3"/>
          <a:stretch>
            <a:fillRect/>
          </a:stretch>
        </p:blipFill>
        <p:spPr>
          <a:xfrm>
            <a:off x="927469" y="-112145"/>
            <a:ext cx="9816731" cy="6970145"/>
          </a:xfrm>
          <a:prstGeom prst="rect">
            <a:avLst/>
          </a:prstGeom>
        </p:spPr>
      </p:pic>
    </p:spTree>
    <p:extLst>
      <p:ext uri="{BB962C8B-B14F-4D97-AF65-F5344CB8AC3E}">
        <p14:creationId xmlns:p14="http://schemas.microsoft.com/office/powerpoint/2010/main" val="21610319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AE321D-4029-DF6E-46B8-4A851B79671F}"/>
              </a:ext>
            </a:extLst>
          </p:cNvPr>
          <p:cNvPicPr>
            <a:picLocks noChangeAspect="1"/>
          </p:cNvPicPr>
          <p:nvPr/>
        </p:nvPicPr>
        <p:blipFill>
          <a:blip r:embed="rId2"/>
          <a:stretch>
            <a:fillRect/>
          </a:stretch>
        </p:blipFill>
        <p:spPr>
          <a:xfrm>
            <a:off x="11116268" y="5722374"/>
            <a:ext cx="1075732" cy="1015551"/>
          </a:xfrm>
          <a:prstGeom prst="rect">
            <a:avLst/>
          </a:prstGeom>
        </p:spPr>
      </p:pic>
      <p:sp>
        <p:nvSpPr>
          <p:cNvPr id="2" name="Title 1">
            <a:extLst>
              <a:ext uri="{FF2B5EF4-FFF2-40B4-BE49-F238E27FC236}">
                <a16:creationId xmlns:a16="http://schemas.microsoft.com/office/drawing/2014/main" id="{97214ADE-6F96-6194-6F82-246C205E02B5}"/>
              </a:ext>
            </a:extLst>
          </p:cNvPr>
          <p:cNvSpPr>
            <a:spLocks noGrp="1"/>
          </p:cNvSpPr>
          <p:nvPr>
            <p:ph type="title"/>
          </p:nvPr>
        </p:nvSpPr>
        <p:spPr/>
        <p:txBody>
          <a:bodyPr/>
          <a:lstStyle/>
          <a:p>
            <a:pPr algn="ctr"/>
            <a:r>
              <a:rPr lang="en-GB" u="heavy" dirty="0">
                <a:uFill>
                  <a:solidFill>
                    <a:srgbClr val="C00000"/>
                  </a:solidFill>
                </a:uFill>
              </a:rPr>
              <a:t>Communication</a:t>
            </a:r>
          </a:p>
        </p:txBody>
      </p:sp>
      <p:sp>
        <p:nvSpPr>
          <p:cNvPr id="4" name="Content Placeholder 3">
            <a:extLst>
              <a:ext uri="{FF2B5EF4-FFF2-40B4-BE49-F238E27FC236}">
                <a16:creationId xmlns:a16="http://schemas.microsoft.com/office/drawing/2014/main" id="{B9824C57-3995-9055-9301-C9D1C16E8056}"/>
              </a:ext>
            </a:extLst>
          </p:cNvPr>
          <p:cNvSpPr>
            <a:spLocks noGrp="1"/>
          </p:cNvSpPr>
          <p:nvPr>
            <p:ph idx="1"/>
          </p:nvPr>
        </p:nvSpPr>
        <p:spPr>
          <a:xfrm>
            <a:off x="937940" y="1465141"/>
            <a:ext cx="10515600" cy="4351338"/>
          </a:xfrm>
        </p:spPr>
        <p:txBody>
          <a:bodyPr>
            <a:normAutofit fontScale="85000" lnSpcReduction="20000"/>
          </a:bodyPr>
          <a:lstStyle/>
          <a:p>
            <a:pPr>
              <a:lnSpc>
                <a:spcPct val="170000"/>
              </a:lnSpc>
            </a:pPr>
            <a:r>
              <a:rPr lang="en-GB" sz="2800" dirty="0"/>
              <a:t>Class Dojo is the main way that we will communicate with you about everyday goings on in the class. We will also use this as a way to notify you about upcoming events and any changes in information.</a:t>
            </a:r>
          </a:p>
          <a:p>
            <a:pPr>
              <a:lnSpc>
                <a:spcPct val="170000"/>
              </a:lnSpc>
            </a:pPr>
            <a:r>
              <a:rPr lang="en-GB" dirty="0"/>
              <a:t>Website</a:t>
            </a:r>
          </a:p>
          <a:p>
            <a:pPr>
              <a:lnSpc>
                <a:spcPct val="170000"/>
              </a:lnSpc>
            </a:pPr>
            <a:r>
              <a:rPr lang="en-GB" dirty="0"/>
              <a:t>School Facebook page</a:t>
            </a:r>
          </a:p>
          <a:p>
            <a:pPr>
              <a:lnSpc>
                <a:spcPct val="170000"/>
              </a:lnSpc>
            </a:pPr>
            <a:r>
              <a:rPr lang="en-GB" sz="2800" dirty="0"/>
              <a:t>The Parent Pay app is used to pay for anything in school and Mrs Cowell in the school office can help with this.</a:t>
            </a:r>
          </a:p>
          <a:p>
            <a:pPr marL="0" indent="0">
              <a:lnSpc>
                <a:spcPct val="170000"/>
              </a:lnSpc>
              <a:buNone/>
            </a:pPr>
            <a:endParaRPr lang="en-GB" sz="2800" dirty="0"/>
          </a:p>
          <a:p>
            <a:pPr>
              <a:lnSpc>
                <a:spcPct val="170000"/>
              </a:lnSpc>
            </a:pPr>
            <a:endParaRPr lang="en-GB" dirty="0"/>
          </a:p>
        </p:txBody>
      </p:sp>
      <p:pic>
        <p:nvPicPr>
          <p:cNvPr id="7" name="Picture 6">
            <a:extLst>
              <a:ext uri="{FF2B5EF4-FFF2-40B4-BE49-F238E27FC236}">
                <a16:creationId xmlns:a16="http://schemas.microsoft.com/office/drawing/2014/main" id="{807E6C1A-8463-A4A0-6982-36F34FB6A418}"/>
              </a:ext>
            </a:extLst>
          </p:cNvPr>
          <p:cNvPicPr>
            <a:picLocks noChangeAspect="1"/>
          </p:cNvPicPr>
          <p:nvPr/>
        </p:nvPicPr>
        <p:blipFill>
          <a:blip r:embed="rId3"/>
          <a:stretch>
            <a:fillRect/>
          </a:stretch>
        </p:blipFill>
        <p:spPr>
          <a:xfrm>
            <a:off x="8696203" y="433172"/>
            <a:ext cx="1532181" cy="526687"/>
          </a:xfrm>
          <a:prstGeom prst="rect">
            <a:avLst/>
          </a:prstGeom>
        </p:spPr>
      </p:pic>
    </p:spTree>
    <p:extLst>
      <p:ext uri="{BB962C8B-B14F-4D97-AF65-F5344CB8AC3E}">
        <p14:creationId xmlns:p14="http://schemas.microsoft.com/office/powerpoint/2010/main" val="2233153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2C949A-41C8-E57D-5E7C-101F58F97318}"/>
              </a:ext>
            </a:extLst>
          </p:cNvPr>
          <p:cNvSpPr txBox="1"/>
          <p:nvPr/>
        </p:nvSpPr>
        <p:spPr>
          <a:xfrm>
            <a:off x="838200" y="176214"/>
            <a:ext cx="10515600" cy="1481188"/>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4400" u="heavy" dirty="0">
                <a:uFill>
                  <a:solidFill>
                    <a:srgbClr val="C00000"/>
                  </a:solidFill>
                </a:uFill>
                <a:latin typeface="+mj-lt"/>
                <a:ea typeface="+mj-ea"/>
                <a:cs typeface="+mj-cs"/>
              </a:rPr>
              <a:t>Pick up/Drop off/ Passwords</a:t>
            </a:r>
          </a:p>
        </p:txBody>
      </p:sp>
      <p:sp>
        <p:nvSpPr>
          <p:cNvPr id="4" name="TextBox 3">
            <a:extLst>
              <a:ext uri="{FF2B5EF4-FFF2-40B4-BE49-F238E27FC236}">
                <a16:creationId xmlns:a16="http://schemas.microsoft.com/office/drawing/2014/main" id="{26158D79-E44A-5302-54E6-1A6A3D7CF04D}"/>
              </a:ext>
            </a:extLst>
          </p:cNvPr>
          <p:cNvSpPr txBox="1"/>
          <p:nvPr/>
        </p:nvSpPr>
        <p:spPr>
          <a:xfrm>
            <a:off x="838200" y="1847128"/>
            <a:ext cx="3990968" cy="4272681"/>
          </a:xfrm>
          <a:prstGeom prst="rect">
            <a:avLst/>
          </a:prstGeom>
        </p:spPr>
        <p:txBody>
          <a:bodyPr vert="horz" lIns="91440" tIns="45720" rIns="91440" bIns="45720" rtlCol="0">
            <a:normAutofit/>
          </a:bodyPr>
          <a:lstStyle/>
          <a:p>
            <a:pPr>
              <a:lnSpc>
                <a:spcPct val="90000"/>
              </a:lnSpc>
              <a:spcAft>
                <a:spcPts val="600"/>
              </a:spcAft>
            </a:pPr>
            <a:r>
              <a:rPr lang="en-US" sz="1900" dirty="0"/>
              <a:t>Parents will be able to pick up children at the main classroom door.</a:t>
            </a:r>
          </a:p>
          <a:p>
            <a:pPr>
              <a:lnSpc>
                <a:spcPct val="90000"/>
              </a:lnSpc>
              <a:spcAft>
                <a:spcPts val="600"/>
              </a:spcAft>
            </a:pPr>
            <a:endParaRPr lang="en-US" sz="1900" dirty="0"/>
          </a:p>
          <a:p>
            <a:pPr>
              <a:lnSpc>
                <a:spcPct val="90000"/>
              </a:lnSpc>
              <a:spcAft>
                <a:spcPts val="600"/>
              </a:spcAft>
            </a:pPr>
            <a:r>
              <a:rPr lang="en-US" sz="1900" dirty="0"/>
              <a:t>Drop off each morning will be 8:40am. Children will need to be in class ready to be registered at 8:50am. </a:t>
            </a:r>
          </a:p>
          <a:p>
            <a:pPr>
              <a:lnSpc>
                <a:spcPct val="90000"/>
              </a:lnSpc>
              <a:spcAft>
                <a:spcPts val="600"/>
              </a:spcAft>
            </a:pPr>
            <a:r>
              <a:rPr lang="en-US" sz="1900" dirty="0"/>
              <a:t>Collection time will be 3:20pm</a:t>
            </a:r>
          </a:p>
          <a:p>
            <a:pPr>
              <a:lnSpc>
                <a:spcPct val="90000"/>
              </a:lnSpc>
              <a:spcAft>
                <a:spcPts val="600"/>
              </a:spcAft>
            </a:pPr>
            <a:endParaRPr lang="en-US" sz="1900" dirty="0"/>
          </a:p>
          <a:p>
            <a:pPr>
              <a:lnSpc>
                <a:spcPct val="90000"/>
              </a:lnSpc>
              <a:spcAft>
                <a:spcPts val="600"/>
              </a:spcAft>
            </a:pPr>
            <a:r>
              <a:rPr lang="en-US" sz="1900" dirty="0"/>
              <a:t>If an alternative adult will be collecting your child, you will need to complete the password sheet for security purposes.</a:t>
            </a:r>
          </a:p>
          <a:p>
            <a:pPr>
              <a:lnSpc>
                <a:spcPct val="90000"/>
              </a:lnSpc>
              <a:spcAft>
                <a:spcPts val="600"/>
              </a:spcAft>
            </a:pPr>
            <a:r>
              <a:rPr lang="en-US" sz="1900" dirty="0"/>
              <a:t> </a:t>
            </a:r>
          </a:p>
        </p:txBody>
      </p:sp>
      <p:pic>
        <p:nvPicPr>
          <p:cNvPr id="6" name="Picture 5">
            <a:extLst>
              <a:ext uri="{FF2B5EF4-FFF2-40B4-BE49-F238E27FC236}">
                <a16:creationId xmlns:a16="http://schemas.microsoft.com/office/drawing/2014/main" id="{62296615-D608-906A-F0C3-30FEC0F823E6}"/>
              </a:ext>
            </a:extLst>
          </p:cNvPr>
          <p:cNvPicPr>
            <a:picLocks noChangeAspect="1"/>
          </p:cNvPicPr>
          <p:nvPr/>
        </p:nvPicPr>
        <p:blipFill rotWithShape="1">
          <a:blip r:embed="rId2"/>
          <a:srcRect b="3901"/>
          <a:stretch/>
        </p:blipFill>
        <p:spPr>
          <a:xfrm>
            <a:off x="5191128" y="1847130"/>
            <a:ext cx="5330243" cy="3695542"/>
          </a:xfrm>
          <a:prstGeom prst="rect">
            <a:avLst/>
          </a:prstGeom>
        </p:spPr>
      </p:pic>
      <p:pic>
        <p:nvPicPr>
          <p:cNvPr id="5" name="Picture 4">
            <a:extLst>
              <a:ext uri="{FF2B5EF4-FFF2-40B4-BE49-F238E27FC236}">
                <a16:creationId xmlns:a16="http://schemas.microsoft.com/office/drawing/2014/main" id="{B687EE45-0C6F-B40E-BEB6-250E7CEF0248}"/>
              </a:ext>
            </a:extLst>
          </p:cNvPr>
          <p:cNvPicPr>
            <a:picLocks noChangeAspect="1"/>
          </p:cNvPicPr>
          <p:nvPr/>
        </p:nvPicPr>
        <p:blipFill>
          <a:blip r:embed="rId3"/>
          <a:stretch>
            <a:fillRect/>
          </a:stretch>
        </p:blipFill>
        <p:spPr>
          <a:xfrm>
            <a:off x="10938919" y="5664758"/>
            <a:ext cx="1026259" cy="1033975"/>
          </a:xfrm>
          <a:prstGeom prst="rect">
            <a:avLst/>
          </a:prstGeom>
        </p:spPr>
      </p:pic>
    </p:spTree>
    <p:extLst>
      <p:ext uri="{BB962C8B-B14F-4D97-AF65-F5344CB8AC3E}">
        <p14:creationId xmlns:p14="http://schemas.microsoft.com/office/powerpoint/2010/main" val="37123910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2C949A-41C8-E57D-5E7C-101F58F97318}"/>
              </a:ext>
            </a:extLst>
          </p:cNvPr>
          <p:cNvSpPr txBox="1"/>
          <p:nvPr/>
        </p:nvSpPr>
        <p:spPr>
          <a:xfrm>
            <a:off x="1822655" y="472231"/>
            <a:ext cx="8546690" cy="1446550"/>
          </a:xfrm>
          <a:prstGeom prst="rect">
            <a:avLst/>
          </a:prstGeom>
          <a:noFill/>
        </p:spPr>
        <p:txBody>
          <a:bodyPr wrap="square" rtlCol="0">
            <a:spAutoFit/>
          </a:bodyPr>
          <a:lstStyle/>
          <a:p>
            <a:pPr algn="ctr"/>
            <a:r>
              <a:rPr lang="en-GB" sz="4400" u="heavy" dirty="0">
                <a:uFill>
                  <a:solidFill>
                    <a:srgbClr val="C00000"/>
                  </a:solidFill>
                </a:uFill>
                <a:latin typeface="+mj-lt"/>
                <a:ea typeface="+mj-ea"/>
                <a:cs typeface="+mj-cs"/>
              </a:rPr>
              <a:t>What should I do if my child needs to miss school for any reason?</a:t>
            </a:r>
          </a:p>
        </p:txBody>
      </p:sp>
      <p:sp>
        <p:nvSpPr>
          <p:cNvPr id="6" name="TextBox 5">
            <a:extLst>
              <a:ext uri="{FF2B5EF4-FFF2-40B4-BE49-F238E27FC236}">
                <a16:creationId xmlns:a16="http://schemas.microsoft.com/office/drawing/2014/main" id="{1D52A111-1370-AD64-833D-4ED55E96C962}"/>
              </a:ext>
            </a:extLst>
          </p:cNvPr>
          <p:cNvSpPr txBox="1"/>
          <p:nvPr/>
        </p:nvSpPr>
        <p:spPr>
          <a:xfrm>
            <a:off x="941439" y="2256504"/>
            <a:ext cx="10309122" cy="3477875"/>
          </a:xfrm>
          <a:prstGeom prst="rect">
            <a:avLst/>
          </a:prstGeom>
          <a:noFill/>
        </p:spPr>
        <p:txBody>
          <a:bodyPr wrap="square" rtlCol="0">
            <a:spAutoFit/>
          </a:bodyPr>
          <a:lstStyle/>
          <a:p>
            <a:r>
              <a:rPr lang="en-GB" sz="2000" dirty="0"/>
              <a:t>We politely request that you do not schedule holidays during the school term, however, we understand that absence of leave may sometimes be needed. If your child will need to miss school for any reason, please complete an ‘Absence of Leave form’, which is available at the main office. You leave request will then be passed to Mrs </a:t>
            </a:r>
            <a:r>
              <a:rPr lang="en-GB" sz="2000" dirty="0" err="1"/>
              <a:t>Blacoe</a:t>
            </a:r>
            <a:r>
              <a:rPr lang="en-GB" sz="2000" dirty="0"/>
              <a:t>, however, it is unlikely to be approved unless it is </a:t>
            </a:r>
            <a:r>
              <a:rPr lang="en-GB" sz="2000"/>
              <a:t>exceptional circumstances. </a:t>
            </a:r>
            <a:endParaRPr lang="en-GB" sz="2000" dirty="0"/>
          </a:p>
          <a:p>
            <a:endParaRPr lang="en-GB" sz="2000" dirty="0"/>
          </a:p>
          <a:p>
            <a:r>
              <a:rPr lang="en-GB" sz="2000" dirty="0"/>
              <a:t>If your child is unwell, you need to contact the main office on, each day of absence, to advise us that they will not be attending that day.</a:t>
            </a:r>
          </a:p>
          <a:p>
            <a:endParaRPr lang="en-GB" sz="2000" dirty="0"/>
          </a:p>
          <a:p>
            <a:r>
              <a:rPr lang="en-GB" sz="2000" dirty="0"/>
              <a:t>If your child needs to attend a medical appointment, you will need to show the main office proof of your appointment.</a:t>
            </a:r>
          </a:p>
        </p:txBody>
      </p:sp>
      <p:pic>
        <p:nvPicPr>
          <p:cNvPr id="4" name="Picture 3">
            <a:extLst>
              <a:ext uri="{FF2B5EF4-FFF2-40B4-BE49-F238E27FC236}">
                <a16:creationId xmlns:a16="http://schemas.microsoft.com/office/drawing/2014/main" id="{32AF8CCA-4708-35FF-1DAF-45FCC8CA6C63}"/>
              </a:ext>
            </a:extLst>
          </p:cNvPr>
          <p:cNvPicPr>
            <a:picLocks noChangeAspect="1"/>
          </p:cNvPicPr>
          <p:nvPr/>
        </p:nvPicPr>
        <p:blipFill>
          <a:blip r:embed="rId2"/>
          <a:stretch>
            <a:fillRect/>
          </a:stretch>
        </p:blipFill>
        <p:spPr>
          <a:xfrm>
            <a:off x="10938919" y="5664758"/>
            <a:ext cx="1026259" cy="1033975"/>
          </a:xfrm>
          <a:prstGeom prst="rect">
            <a:avLst/>
          </a:prstGeom>
        </p:spPr>
      </p:pic>
    </p:spTree>
    <p:extLst>
      <p:ext uri="{BB962C8B-B14F-4D97-AF65-F5344CB8AC3E}">
        <p14:creationId xmlns:p14="http://schemas.microsoft.com/office/powerpoint/2010/main" val="20044879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471682-326E-BD84-0553-0E58048A047B}"/>
              </a:ext>
            </a:extLst>
          </p:cNvPr>
          <p:cNvSpPr>
            <a:spLocks noGrp="1"/>
          </p:cNvSpPr>
          <p:nvPr>
            <p:ph type="title"/>
          </p:nvPr>
        </p:nvSpPr>
        <p:spPr>
          <a:xfrm>
            <a:off x="838200" y="365125"/>
            <a:ext cx="10515600" cy="1306443"/>
          </a:xfrm>
        </p:spPr>
        <p:txBody>
          <a:bodyPr>
            <a:normAutofit/>
          </a:bodyPr>
          <a:lstStyle/>
          <a:p>
            <a:r>
              <a:rPr lang="en-GB" u="heavy" dirty="0">
                <a:uFill>
                  <a:solidFill>
                    <a:srgbClr val="C00000"/>
                  </a:solidFill>
                </a:uFill>
              </a:rPr>
              <a:t>Uniform/Clothing</a:t>
            </a:r>
          </a:p>
        </p:txBody>
      </p:sp>
      <p:sp>
        <p:nvSpPr>
          <p:cNvPr id="3" name="Content Placeholder 2">
            <a:extLst>
              <a:ext uri="{FF2B5EF4-FFF2-40B4-BE49-F238E27FC236}">
                <a16:creationId xmlns:a16="http://schemas.microsoft.com/office/drawing/2014/main" id="{4657BD9F-3F06-AC01-965A-D8F8A5C2FCD2}"/>
              </a:ext>
            </a:extLst>
          </p:cNvPr>
          <p:cNvSpPr>
            <a:spLocks noGrp="1"/>
          </p:cNvSpPr>
          <p:nvPr>
            <p:ph idx="1"/>
          </p:nvPr>
        </p:nvSpPr>
        <p:spPr>
          <a:xfrm>
            <a:off x="838200" y="1825625"/>
            <a:ext cx="4152774" cy="4303464"/>
          </a:xfrm>
        </p:spPr>
        <p:txBody>
          <a:bodyPr>
            <a:normAutofit/>
          </a:bodyPr>
          <a:lstStyle/>
          <a:p>
            <a:r>
              <a:rPr lang="en-GB" sz="2000" dirty="0"/>
              <a:t>Please ensure that your child’s name is in all items of clothing (including shoes)</a:t>
            </a:r>
          </a:p>
          <a:p>
            <a:r>
              <a:rPr lang="en-GB" sz="2000" dirty="0"/>
              <a:t>Please send in spare underwear and socks in their book bag.</a:t>
            </a:r>
          </a:p>
          <a:p>
            <a:r>
              <a:rPr lang="en-GB" sz="2000" dirty="0"/>
              <a:t>Lots of our exciting and interesting activities can be messy, so children may come home a bit dirty- this is all a part of the learning process</a:t>
            </a:r>
          </a:p>
          <a:p>
            <a:r>
              <a:rPr lang="en-GB" sz="2000" dirty="0"/>
              <a:t>Uniform can be ordered from Premier School wear in Ormskirk</a:t>
            </a:r>
          </a:p>
        </p:txBody>
      </p:sp>
      <p:pic>
        <p:nvPicPr>
          <p:cNvPr id="5" name="Picture 4">
            <a:extLst>
              <a:ext uri="{FF2B5EF4-FFF2-40B4-BE49-F238E27FC236}">
                <a16:creationId xmlns:a16="http://schemas.microsoft.com/office/drawing/2014/main" id="{7A66FBDF-5790-BABF-F8BC-F82171F1BB8E}"/>
              </a:ext>
            </a:extLst>
          </p:cNvPr>
          <p:cNvPicPr>
            <a:picLocks noChangeAspect="1"/>
          </p:cNvPicPr>
          <p:nvPr/>
        </p:nvPicPr>
        <p:blipFill>
          <a:blip r:embed="rId2"/>
          <a:srcRect t="1482" r="2" b="2"/>
          <a:stretch>
            <a:fillRect/>
          </a:stretch>
        </p:blipFill>
        <p:spPr>
          <a:xfrm>
            <a:off x="5351942" y="877484"/>
            <a:ext cx="6510176" cy="4457522"/>
          </a:xfrm>
          <a:prstGeom prst="rect">
            <a:avLst/>
          </a:prstGeom>
        </p:spPr>
      </p:pic>
      <p:pic>
        <p:nvPicPr>
          <p:cNvPr id="6" name="Picture 5">
            <a:extLst>
              <a:ext uri="{FF2B5EF4-FFF2-40B4-BE49-F238E27FC236}">
                <a16:creationId xmlns:a16="http://schemas.microsoft.com/office/drawing/2014/main" id="{C083533E-589E-4EB2-D97C-EBC69F9D26D5}"/>
              </a:ext>
            </a:extLst>
          </p:cNvPr>
          <p:cNvPicPr>
            <a:picLocks noChangeAspect="1"/>
          </p:cNvPicPr>
          <p:nvPr/>
        </p:nvPicPr>
        <p:blipFill>
          <a:blip r:embed="rId3"/>
          <a:stretch>
            <a:fillRect/>
          </a:stretch>
        </p:blipFill>
        <p:spPr>
          <a:xfrm>
            <a:off x="10938919" y="5664758"/>
            <a:ext cx="1026259" cy="1033975"/>
          </a:xfrm>
          <a:prstGeom prst="rect">
            <a:avLst/>
          </a:prstGeom>
        </p:spPr>
      </p:pic>
    </p:spTree>
    <p:extLst>
      <p:ext uri="{BB962C8B-B14F-4D97-AF65-F5344CB8AC3E}">
        <p14:creationId xmlns:p14="http://schemas.microsoft.com/office/powerpoint/2010/main" val="28052129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D7DE1E1-5A9B-924B-FF82-86718932237F}"/>
              </a:ext>
            </a:extLst>
          </p:cNvPr>
          <p:cNvSpPr txBox="1"/>
          <p:nvPr/>
        </p:nvSpPr>
        <p:spPr>
          <a:xfrm>
            <a:off x="2035278" y="250723"/>
            <a:ext cx="7610167" cy="769441"/>
          </a:xfrm>
          <a:prstGeom prst="rect">
            <a:avLst/>
          </a:prstGeom>
          <a:noFill/>
        </p:spPr>
        <p:txBody>
          <a:bodyPr wrap="square" rtlCol="0">
            <a:spAutoFit/>
          </a:bodyPr>
          <a:lstStyle/>
          <a:p>
            <a:pPr algn="ctr"/>
            <a:r>
              <a:rPr lang="en-US" sz="4400" u="heavy" dirty="0">
                <a:uFill>
                  <a:solidFill>
                    <a:srgbClr val="C00000"/>
                  </a:solidFill>
                </a:uFill>
                <a:latin typeface="+mj-lt"/>
                <a:ea typeface="+mj-ea"/>
                <a:cs typeface="+mj-cs"/>
              </a:rPr>
              <a:t>T</a:t>
            </a:r>
            <a:r>
              <a:rPr lang="en-GB" sz="4400" u="heavy" dirty="0" err="1">
                <a:uFill>
                  <a:solidFill>
                    <a:srgbClr val="C00000"/>
                  </a:solidFill>
                </a:uFill>
                <a:latin typeface="+mj-lt"/>
                <a:ea typeface="+mj-ea"/>
                <a:cs typeface="+mj-cs"/>
              </a:rPr>
              <a:t>hings</a:t>
            </a:r>
            <a:r>
              <a:rPr lang="en-GB" sz="4400" u="heavy" dirty="0">
                <a:uFill>
                  <a:solidFill>
                    <a:srgbClr val="C00000"/>
                  </a:solidFill>
                </a:uFill>
                <a:latin typeface="+mj-lt"/>
                <a:ea typeface="+mj-ea"/>
                <a:cs typeface="+mj-cs"/>
              </a:rPr>
              <a:t> to know…</a:t>
            </a:r>
          </a:p>
        </p:txBody>
      </p:sp>
      <p:sp>
        <p:nvSpPr>
          <p:cNvPr id="5" name="TextBox 4">
            <a:extLst>
              <a:ext uri="{FF2B5EF4-FFF2-40B4-BE49-F238E27FC236}">
                <a16:creationId xmlns:a16="http://schemas.microsoft.com/office/drawing/2014/main" id="{3E4DF01E-D445-EF8F-5EA6-52C017AA2E76}"/>
              </a:ext>
            </a:extLst>
          </p:cNvPr>
          <p:cNvSpPr txBox="1"/>
          <p:nvPr/>
        </p:nvSpPr>
        <p:spPr>
          <a:xfrm>
            <a:off x="1224116" y="1140092"/>
            <a:ext cx="8672052" cy="5632311"/>
          </a:xfrm>
          <a:prstGeom prst="rect">
            <a:avLst/>
          </a:prstGeom>
          <a:noFill/>
        </p:spPr>
        <p:txBody>
          <a:bodyPr wrap="square" rtlCol="0">
            <a:spAutoFit/>
          </a:bodyPr>
          <a:lstStyle/>
          <a:p>
            <a:pPr marL="342900" indent="-342900">
              <a:buFont typeface="Arial" panose="020B0604020202020204" pitchFamily="34" charset="0"/>
              <a:buChar char="•"/>
            </a:pPr>
            <a:r>
              <a:rPr lang="en-GB" sz="2400" dirty="0"/>
              <a:t>PE Tuesday- children need to come to school in their PE kits. We will let you know when they need to start wearing outdoor kits.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Buddy time - we will be mixing with the Year 6 children and the children will each be assigned a buddy. We will have time to play together in our outdoor area. We find this builds secure bonds and relationships with the older children within the school.</a:t>
            </a:r>
          </a:p>
          <a:p>
            <a:pPr marL="285750" indent="-285750">
              <a:buFontTx/>
              <a:buChar char="-"/>
            </a:pPr>
            <a:endParaRPr lang="en-GB" sz="2400" dirty="0"/>
          </a:p>
          <a:p>
            <a:pPr marL="342900" indent="-342900">
              <a:buFont typeface="Arial" panose="020B0604020202020204" pitchFamily="34" charset="0"/>
              <a:buChar char="•"/>
            </a:pPr>
            <a:r>
              <a:rPr lang="en-GB" sz="2400" dirty="0"/>
              <a:t>Show and Tell  - This will take place according to a timetable each day. We will issue a timetable, so you know which day your child needs to bring something in to show.</a:t>
            </a:r>
          </a:p>
          <a:p>
            <a:endParaRPr lang="en-GB" sz="2400" dirty="0"/>
          </a:p>
          <a:p>
            <a:pPr marL="342900" indent="-342900">
              <a:buFont typeface="Arial" panose="020B0604020202020204" pitchFamily="34" charset="0"/>
              <a:buChar char="•"/>
            </a:pPr>
            <a:r>
              <a:rPr lang="en-GB" sz="2400" dirty="0"/>
              <a:t>If you have any concerns or questions- please let us know, we are here to help. </a:t>
            </a:r>
          </a:p>
          <a:p>
            <a:pPr marL="342900" indent="-342900">
              <a:buFont typeface="Arial" panose="020B0604020202020204" pitchFamily="34" charset="0"/>
              <a:buChar char="•"/>
            </a:pPr>
            <a:endParaRPr lang="en-GB" sz="2400" dirty="0"/>
          </a:p>
        </p:txBody>
      </p:sp>
      <p:pic>
        <p:nvPicPr>
          <p:cNvPr id="2" name="Picture 1">
            <a:extLst>
              <a:ext uri="{FF2B5EF4-FFF2-40B4-BE49-F238E27FC236}">
                <a16:creationId xmlns:a16="http://schemas.microsoft.com/office/drawing/2014/main" id="{CC56BF09-40E1-B180-6854-64A698DC6FF4}"/>
              </a:ext>
            </a:extLst>
          </p:cNvPr>
          <p:cNvPicPr>
            <a:picLocks noChangeAspect="1"/>
          </p:cNvPicPr>
          <p:nvPr/>
        </p:nvPicPr>
        <p:blipFill>
          <a:blip r:embed="rId2"/>
          <a:stretch>
            <a:fillRect/>
          </a:stretch>
        </p:blipFill>
        <p:spPr>
          <a:xfrm>
            <a:off x="10938919" y="5664758"/>
            <a:ext cx="1026259" cy="1033975"/>
          </a:xfrm>
          <a:prstGeom prst="rect">
            <a:avLst/>
          </a:prstGeom>
        </p:spPr>
      </p:pic>
    </p:spTree>
    <p:extLst>
      <p:ext uri="{BB962C8B-B14F-4D97-AF65-F5344CB8AC3E}">
        <p14:creationId xmlns:p14="http://schemas.microsoft.com/office/powerpoint/2010/main" val="20904004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A76F91-324B-3DB0-C645-63B8BF07DB1F}"/>
              </a:ext>
            </a:extLst>
          </p:cNvPr>
          <p:cNvPicPr>
            <a:picLocks noChangeAspect="1"/>
          </p:cNvPicPr>
          <p:nvPr/>
        </p:nvPicPr>
        <p:blipFill>
          <a:blip r:embed="rId2"/>
          <a:stretch>
            <a:fillRect/>
          </a:stretch>
        </p:blipFill>
        <p:spPr>
          <a:xfrm>
            <a:off x="10938919" y="5664758"/>
            <a:ext cx="1026259" cy="1033975"/>
          </a:xfrm>
          <a:prstGeom prst="rect">
            <a:avLst/>
          </a:prstGeom>
        </p:spPr>
      </p:pic>
      <p:sp>
        <p:nvSpPr>
          <p:cNvPr id="5" name="TextBox 4">
            <a:extLst>
              <a:ext uri="{FF2B5EF4-FFF2-40B4-BE49-F238E27FC236}">
                <a16:creationId xmlns:a16="http://schemas.microsoft.com/office/drawing/2014/main" id="{09EB19D8-BE60-29DD-1EB0-DDB8926497ED}"/>
              </a:ext>
            </a:extLst>
          </p:cNvPr>
          <p:cNvSpPr txBox="1"/>
          <p:nvPr/>
        </p:nvSpPr>
        <p:spPr>
          <a:xfrm>
            <a:off x="942110" y="117693"/>
            <a:ext cx="9814122" cy="6863417"/>
          </a:xfrm>
          <a:prstGeom prst="rect">
            <a:avLst/>
          </a:prstGeom>
          <a:noFill/>
        </p:spPr>
        <p:txBody>
          <a:bodyPr wrap="square" rtlCol="0">
            <a:spAutoFit/>
          </a:bodyPr>
          <a:lstStyle/>
          <a:p>
            <a:pPr algn="ctr"/>
            <a:r>
              <a:rPr lang="en-GB" sz="4400" u="heavy" dirty="0">
                <a:uFill>
                  <a:solidFill>
                    <a:srgbClr val="C00000"/>
                  </a:solidFill>
                </a:uFill>
                <a:latin typeface="+mj-lt"/>
                <a:ea typeface="+mj-ea"/>
                <a:cs typeface="+mj-cs"/>
              </a:rPr>
              <a:t>The Nothing Poem</a:t>
            </a:r>
          </a:p>
          <a:p>
            <a:pPr algn="ctr"/>
            <a:endParaRPr lang="en-GB" dirty="0"/>
          </a:p>
          <a:p>
            <a:pPr algn="ctr"/>
            <a:r>
              <a:rPr lang="en-GB" dirty="0"/>
              <a:t>When children come home</a:t>
            </a:r>
          </a:p>
          <a:p>
            <a:pPr algn="ctr"/>
            <a:r>
              <a:rPr lang="en-GB" dirty="0"/>
              <a:t>At the end of the day, </a:t>
            </a:r>
          </a:p>
          <a:p>
            <a:pPr algn="ctr"/>
            <a:r>
              <a:rPr lang="en-GB" dirty="0"/>
              <a:t>There’s a question they’re asked</a:t>
            </a:r>
          </a:p>
          <a:p>
            <a:pPr algn="ctr"/>
            <a:r>
              <a:rPr lang="en-GB" dirty="0"/>
              <a:t>As they’re rushing to play..</a:t>
            </a:r>
          </a:p>
          <a:p>
            <a:pPr algn="ctr"/>
            <a:endParaRPr lang="en-GB" dirty="0"/>
          </a:p>
          <a:p>
            <a:pPr algn="ctr"/>
            <a:r>
              <a:rPr lang="en-GB" dirty="0"/>
              <a:t>“What did you do in school today?”</a:t>
            </a:r>
          </a:p>
          <a:p>
            <a:pPr algn="ctr"/>
            <a:r>
              <a:rPr lang="en-GB" dirty="0"/>
              <a:t>“Nothing! I did nothing today!”</a:t>
            </a:r>
          </a:p>
          <a:p>
            <a:pPr algn="ctr"/>
            <a:endParaRPr lang="en-GB" dirty="0"/>
          </a:p>
          <a:p>
            <a:pPr algn="ctr"/>
            <a:r>
              <a:rPr lang="en-GB" dirty="0"/>
              <a:t>But nothing can mean that I played with blocks, </a:t>
            </a:r>
          </a:p>
          <a:p>
            <a:pPr algn="ctr"/>
            <a:r>
              <a:rPr lang="en-GB" dirty="0"/>
              <a:t>Tied my own shoes or found beautiful rocks,</a:t>
            </a:r>
          </a:p>
          <a:p>
            <a:pPr algn="ctr"/>
            <a:r>
              <a:rPr lang="en-GB" dirty="0"/>
              <a:t>Maybe the butterflies hatched today, </a:t>
            </a:r>
          </a:p>
          <a:p>
            <a:pPr algn="ctr"/>
            <a:r>
              <a:rPr lang="en-GB" dirty="0"/>
              <a:t>Or maybe I found a new friend to play.</a:t>
            </a:r>
          </a:p>
          <a:p>
            <a:pPr algn="ctr"/>
            <a:endParaRPr lang="en-GB" dirty="0"/>
          </a:p>
          <a:p>
            <a:pPr algn="ctr"/>
            <a:r>
              <a:rPr lang="en-GB" dirty="0"/>
              <a:t>Maybe today was the very first time, </a:t>
            </a:r>
          </a:p>
          <a:p>
            <a:pPr algn="ctr"/>
            <a:r>
              <a:rPr lang="en-GB" dirty="0"/>
              <a:t>My scissors followed a very straight line,</a:t>
            </a:r>
          </a:p>
          <a:p>
            <a:pPr algn="ctr"/>
            <a:r>
              <a:rPr lang="en-GB" dirty="0"/>
              <a:t>Perhaps I learned a new song and danced to the beat, </a:t>
            </a:r>
          </a:p>
          <a:p>
            <a:pPr algn="ctr"/>
            <a:r>
              <a:rPr lang="en-GB" dirty="0"/>
              <a:t>Or wrote my own name and my writing was neat.</a:t>
            </a:r>
          </a:p>
          <a:p>
            <a:pPr algn="ctr"/>
            <a:endParaRPr lang="en-GB" dirty="0"/>
          </a:p>
          <a:p>
            <a:pPr algn="ctr"/>
            <a:r>
              <a:rPr lang="en-GB" dirty="0"/>
              <a:t>When you’re in school, and your heart has wings, </a:t>
            </a:r>
          </a:p>
          <a:p>
            <a:pPr algn="ctr"/>
            <a:r>
              <a:rPr lang="en-GB" dirty="0"/>
              <a:t>“Nothing!” can mean such wonderful things.</a:t>
            </a:r>
          </a:p>
          <a:p>
            <a:pPr algn="ctr"/>
            <a:r>
              <a:rPr lang="en-GB" sz="1600" b="1" dirty="0"/>
              <a:t>Author unknown</a:t>
            </a:r>
          </a:p>
        </p:txBody>
      </p:sp>
      <p:pic>
        <p:nvPicPr>
          <p:cNvPr id="7" name="Picture 6">
            <a:extLst>
              <a:ext uri="{FF2B5EF4-FFF2-40B4-BE49-F238E27FC236}">
                <a16:creationId xmlns:a16="http://schemas.microsoft.com/office/drawing/2014/main" id="{7E2EE6FC-49C4-A1BB-8D65-FBB1654DA687}"/>
              </a:ext>
            </a:extLst>
          </p:cNvPr>
          <p:cNvPicPr>
            <a:picLocks noChangeAspect="1"/>
          </p:cNvPicPr>
          <p:nvPr/>
        </p:nvPicPr>
        <p:blipFill>
          <a:blip r:embed="rId3"/>
          <a:stretch>
            <a:fillRect/>
          </a:stretch>
        </p:blipFill>
        <p:spPr>
          <a:xfrm>
            <a:off x="9012071" y="5117246"/>
            <a:ext cx="1635458" cy="1439965"/>
          </a:xfrm>
          <a:prstGeom prst="rect">
            <a:avLst/>
          </a:prstGeom>
        </p:spPr>
      </p:pic>
      <p:pic>
        <p:nvPicPr>
          <p:cNvPr id="9" name="Picture 8">
            <a:extLst>
              <a:ext uri="{FF2B5EF4-FFF2-40B4-BE49-F238E27FC236}">
                <a16:creationId xmlns:a16="http://schemas.microsoft.com/office/drawing/2014/main" id="{71F24FE1-B21F-457B-F015-4B6757B579E3}"/>
              </a:ext>
            </a:extLst>
          </p:cNvPr>
          <p:cNvPicPr>
            <a:picLocks noChangeAspect="1"/>
          </p:cNvPicPr>
          <p:nvPr/>
        </p:nvPicPr>
        <p:blipFill>
          <a:blip r:embed="rId4"/>
          <a:stretch>
            <a:fillRect/>
          </a:stretch>
        </p:blipFill>
        <p:spPr>
          <a:xfrm>
            <a:off x="558783" y="487120"/>
            <a:ext cx="1978527" cy="1525115"/>
          </a:xfrm>
          <a:prstGeom prst="rect">
            <a:avLst/>
          </a:prstGeom>
        </p:spPr>
      </p:pic>
      <p:pic>
        <p:nvPicPr>
          <p:cNvPr id="11" name="Picture 10">
            <a:extLst>
              <a:ext uri="{FF2B5EF4-FFF2-40B4-BE49-F238E27FC236}">
                <a16:creationId xmlns:a16="http://schemas.microsoft.com/office/drawing/2014/main" id="{69610DAC-6F3B-A0BB-6E04-46822A449867}"/>
              </a:ext>
            </a:extLst>
          </p:cNvPr>
          <p:cNvPicPr>
            <a:picLocks noChangeAspect="1"/>
          </p:cNvPicPr>
          <p:nvPr/>
        </p:nvPicPr>
        <p:blipFill>
          <a:blip r:embed="rId5"/>
          <a:stretch>
            <a:fillRect/>
          </a:stretch>
        </p:blipFill>
        <p:spPr>
          <a:xfrm>
            <a:off x="9829800" y="300789"/>
            <a:ext cx="1846614" cy="1897779"/>
          </a:xfrm>
          <a:prstGeom prst="rect">
            <a:avLst/>
          </a:prstGeom>
        </p:spPr>
      </p:pic>
      <p:pic>
        <p:nvPicPr>
          <p:cNvPr id="13" name="Picture 12">
            <a:extLst>
              <a:ext uri="{FF2B5EF4-FFF2-40B4-BE49-F238E27FC236}">
                <a16:creationId xmlns:a16="http://schemas.microsoft.com/office/drawing/2014/main" id="{F435475D-BA8F-44D8-B34E-80CC3B5B9C9F}"/>
              </a:ext>
            </a:extLst>
          </p:cNvPr>
          <p:cNvPicPr>
            <a:picLocks noChangeAspect="1"/>
          </p:cNvPicPr>
          <p:nvPr/>
        </p:nvPicPr>
        <p:blipFill>
          <a:blip r:embed="rId6"/>
          <a:stretch>
            <a:fillRect/>
          </a:stretch>
        </p:blipFill>
        <p:spPr>
          <a:xfrm>
            <a:off x="1148420" y="5117246"/>
            <a:ext cx="1448146" cy="1412921"/>
          </a:xfrm>
          <a:prstGeom prst="rect">
            <a:avLst/>
          </a:prstGeom>
        </p:spPr>
      </p:pic>
    </p:spTree>
    <p:extLst>
      <p:ext uri="{BB962C8B-B14F-4D97-AF65-F5344CB8AC3E}">
        <p14:creationId xmlns:p14="http://schemas.microsoft.com/office/powerpoint/2010/main" val="42387832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2B48E1069BC104787EEE9DC80737151" ma:contentTypeVersion="18" ma:contentTypeDescription="Create a new document." ma:contentTypeScope="" ma:versionID="549cceef7cec92ebc4ea8ab28a1d3ff4">
  <xsd:schema xmlns:xsd="http://www.w3.org/2001/XMLSchema" xmlns:xs="http://www.w3.org/2001/XMLSchema" xmlns:p="http://schemas.microsoft.com/office/2006/metadata/properties" xmlns:ns3="06968a34-a28a-46a5-b51e-f56d4dc36ef9" xmlns:ns4="5ad4d9b6-8b2e-4bbf-859c-81c2880531d7" targetNamespace="http://schemas.microsoft.com/office/2006/metadata/properties" ma:root="true" ma:fieldsID="c7fea6d8f6a3f88ccde7adf4cd57c7c6" ns3:_="" ns4:_="">
    <xsd:import namespace="06968a34-a28a-46a5-b51e-f56d4dc36ef9"/>
    <xsd:import namespace="5ad4d9b6-8b2e-4bbf-859c-81c2880531d7"/>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LengthInSeconds" minOccurs="0"/>
                <xsd:element ref="ns3:MediaServiceAutoKeyPoints" minOccurs="0"/>
                <xsd:element ref="ns3:MediaServiceKeyPoint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6968a34-a28a-46a5-b51e-f56d4dc36ef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d4d9b6-8b2e-4bbf-859c-81c2880531d7"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06968a34-a28a-46a5-b51e-f56d4dc36ef9" xsi:nil="true"/>
  </documentManagement>
</p:properties>
</file>

<file path=customXml/itemProps1.xml><?xml version="1.0" encoding="utf-8"?>
<ds:datastoreItem xmlns:ds="http://schemas.openxmlformats.org/officeDocument/2006/customXml" ds:itemID="{4E21AFA6-5FB6-4A8C-9C8D-A4350423B2B8}">
  <ds:schemaRefs>
    <ds:schemaRef ds:uri="http://schemas.microsoft.com/sharepoint/v3/contenttype/forms"/>
  </ds:schemaRefs>
</ds:datastoreItem>
</file>

<file path=customXml/itemProps2.xml><?xml version="1.0" encoding="utf-8"?>
<ds:datastoreItem xmlns:ds="http://schemas.openxmlformats.org/officeDocument/2006/customXml" ds:itemID="{EF1F10D9-E18E-40DB-AA0F-366329E72F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6968a34-a28a-46a5-b51e-f56d4dc36ef9"/>
    <ds:schemaRef ds:uri="5ad4d9b6-8b2e-4bbf-859c-81c2880531d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F0810D7-0DFD-4B95-9F66-EB9985497CF1}">
  <ds:schemaRefs>
    <ds:schemaRef ds:uri="http://purl.org/dc/elements/1.1/"/>
    <ds:schemaRef ds:uri="http://schemas.microsoft.com/office/2006/documentManagement/types"/>
    <ds:schemaRef ds:uri="http://purl.org/dc/terms/"/>
    <ds:schemaRef ds:uri="5ad4d9b6-8b2e-4bbf-859c-81c2880531d7"/>
    <ds:schemaRef ds:uri="http://www.w3.org/XML/1998/namespace"/>
    <ds:schemaRef ds:uri="http://schemas.microsoft.com/office/2006/metadata/properties"/>
    <ds:schemaRef ds:uri="http://schemas.microsoft.com/office/infopath/2007/PartnerControls"/>
    <ds:schemaRef ds:uri="http://schemas.openxmlformats.org/package/2006/metadata/core-properties"/>
    <ds:schemaRef ds:uri="06968a34-a28a-46a5-b51e-f56d4dc36ef9"/>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0</TotalTime>
  <Words>1260</Words>
  <Application>Microsoft Office PowerPoint</Application>
  <PresentationFormat>Widescreen</PresentationFormat>
  <Paragraphs>139</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Reception September 2026</vt:lpstr>
      <vt:lpstr>Key staff</vt:lpstr>
      <vt:lpstr>PowerPoint Presentation</vt:lpstr>
      <vt:lpstr>PowerPoint Presentation</vt:lpstr>
      <vt:lpstr>Phonics- Time for Phonics</vt:lpstr>
      <vt:lpstr>PowerPoint Presentation</vt:lpstr>
      <vt:lpstr>PowerPoint Presentation</vt:lpstr>
      <vt:lpstr>Monitoring progress</vt:lpstr>
      <vt:lpstr>PowerPoint Presentation</vt:lpstr>
      <vt:lpstr>How is progress communicated?</vt:lpstr>
      <vt:lpstr>Induction into School/Starting School</vt:lpstr>
      <vt:lpstr>The first few days…</vt:lpstr>
      <vt:lpstr>Being school ready</vt:lpstr>
      <vt:lpstr>How you can help at home</vt:lpstr>
      <vt:lpstr>How you can help at home</vt:lpstr>
      <vt:lpstr>How we learn</vt:lpstr>
      <vt:lpstr>PowerPoint Presentation</vt:lpstr>
      <vt:lpstr>Communication</vt:lpstr>
      <vt:lpstr>PowerPoint Presentation</vt:lpstr>
      <vt:lpstr>PowerPoint Presentation</vt:lpstr>
      <vt:lpstr>Uniform/Clothing</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September 2022</dc:title>
  <dc:creator>Natalie Wright</dc:creator>
  <cp:lastModifiedBy>Natalie Livingston</cp:lastModifiedBy>
  <cp:revision>15</cp:revision>
  <cp:lastPrinted>2025-05-22T12:16:36Z</cp:lastPrinted>
  <dcterms:created xsi:type="dcterms:W3CDTF">2022-05-23T10:43:13Z</dcterms:created>
  <dcterms:modified xsi:type="dcterms:W3CDTF">2026-05-12T12:36:23Z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0x010100D2B48E1069BC104787EEE9DC80737151</vt:lpwstr>
  </property>
</Properties>
</file>