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38555" y="0"/>
            <a:ext cx="3248025" cy="3357245"/>
          </a:xfrm>
          <a:custGeom>
            <a:avLst/>
            <a:gdLst/>
            <a:ahLst/>
            <a:cxnLst/>
            <a:rect l="l" t="t" r="r" b="b"/>
            <a:pathLst>
              <a:path w="3248025" h="3357245">
                <a:moveTo>
                  <a:pt x="3247644" y="0"/>
                </a:moveTo>
                <a:lnTo>
                  <a:pt x="0" y="0"/>
                </a:lnTo>
                <a:lnTo>
                  <a:pt x="0" y="3175254"/>
                </a:lnTo>
                <a:lnTo>
                  <a:pt x="55991" y="3195189"/>
                </a:lnTo>
                <a:lnTo>
                  <a:pt x="110696" y="3213827"/>
                </a:lnTo>
                <a:lnTo>
                  <a:pt x="164144" y="3231194"/>
                </a:lnTo>
                <a:lnTo>
                  <a:pt x="216367" y="3247316"/>
                </a:lnTo>
                <a:lnTo>
                  <a:pt x="267396" y="3262216"/>
                </a:lnTo>
                <a:lnTo>
                  <a:pt x="317260" y="3275920"/>
                </a:lnTo>
                <a:lnTo>
                  <a:pt x="365991" y="3288454"/>
                </a:lnTo>
                <a:lnTo>
                  <a:pt x="413619" y="3299842"/>
                </a:lnTo>
                <a:lnTo>
                  <a:pt x="460175" y="3310110"/>
                </a:lnTo>
                <a:lnTo>
                  <a:pt x="505689" y="3319283"/>
                </a:lnTo>
                <a:lnTo>
                  <a:pt x="550192" y="3327386"/>
                </a:lnTo>
                <a:lnTo>
                  <a:pt x="593715" y="3334444"/>
                </a:lnTo>
                <a:lnTo>
                  <a:pt x="636288" y="3340482"/>
                </a:lnTo>
                <a:lnTo>
                  <a:pt x="677942" y="3345526"/>
                </a:lnTo>
                <a:lnTo>
                  <a:pt x="718707" y="3349600"/>
                </a:lnTo>
                <a:lnTo>
                  <a:pt x="758615" y="3352731"/>
                </a:lnTo>
                <a:lnTo>
                  <a:pt x="797696" y="3354942"/>
                </a:lnTo>
                <a:lnTo>
                  <a:pt x="835980" y="3356260"/>
                </a:lnTo>
                <a:lnTo>
                  <a:pt x="873498" y="3356709"/>
                </a:lnTo>
                <a:lnTo>
                  <a:pt x="910281" y="3356315"/>
                </a:lnTo>
                <a:lnTo>
                  <a:pt x="981764" y="3353096"/>
                </a:lnTo>
                <a:lnTo>
                  <a:pt x="1050673" y="3346806"/>
                </a:lnTo>
                <a:lnTo>
                  <a:pt x="1117254" y="3337645"/>
                </a:lnTo>
                <a:lnTo>
                  <a:pt x="1181752" y="3325815"/>
                </a:lnTo>
                <a:lnTo>
                  <a:pt x="1244412" y="3311517"/>
                </a:lnTo>
                <a:lnTo>
                  <a:pt x="1305478" y="3294952"/>
                </a:lnTo>
                <a:lnTo>
                  <a:pt x="1365197" y="3276323"/>
                </a:lnTo>
                <a:lnTo>
                  <a:pt x="1423813" y="3255830"/>
                </a:lnTo>
                <a:lnTo>
                  <a:pt x="1481571" y="3233674"/>
                </a:lnTo>
                <a:lnTo>
                  <a:pt x="1538716" y="3210057"/>
                </a:lnTo>
                <a:lnTo>
                  <a:pt x="1623821" y="3172333"/>
                </a:lnTo>
                <a:lnTo>
                  <a:pt x="1680507" y="3145944"/>
                </a:lnTo>
                <a:lnTo>
                  <a:pt x="1912152" y="3034838"/>
                </a:lnTo>
                <a:lnTo>
                  <a:pt x="1972514" y="3006681"/>
                </a:lnTo>
                <a:lnTo>
                  <a:pt x="2034347" y="2978773"/>
                </a:lnTo>
                <a:lnTo>
                  <a:pt x="2097895" y="2951318"/>
                </a:lnTo>
                <a:lnTo>
                  <a:pt x="2163404" y="2924516"/>
                </a:lnTo>
                <a:lnTo>
                  <a:pt x="2231118" y="2898567"/>
                </a:lnTo>
                <a:lnTo>
                  <a:pt x="2301284" y="2873675"/>
                </a:lnTo>
                <a:lnTo>
                  <a:pt x="2374145" y="2850039"/>
                </a:lnTo>
                <a:lnTo>
                  <a:pt x="2411663" y="2838756"/>
                </a:lnTo>
                <a:lnTo>
                  <a:pt x="2449947" y="2827862"/>
                </a:lnTo>
                <a:lnTo>
                  <a:pt x="2489028" y="2817383"/>
                </a:lnTo>
                <a:lnTo>
                  <a:pt x="2528936" y="2807345"/>
                </a:lnTo>
                <a:lnTo>
                  <a:pt x="2569701" y="2797771"/>
                </a:lnTo>
                <a:lnTo>
                  <a:pt x="2611355" y="2788688"/>
                </a:lnTo>
                <a:lnTo>
                  <a:pt x="2653928" y="2780121"/>
                </a:lnTo>
                <a:lnTo>
                  <a:pt x="2697451" y="2772094"/>
                </a:lnTo>
                <a:lnTo>
                  <a:pt x="2741954" y="2764634"/>
                </a:lnTo>
                <a:lnTo>
                  <a:pt x="2787468" y="2757764"/>
                </a:lnTo>
                <a:lnTo>
                  <a:pt x="2834024" y="2751511"/>
                </a:lnTo>
                <a:lnTo>
                  <a:pt x="2881652" y="2745899"/>
                </a:lnTo>
                <a:lnTo>
                  <a:pt x="2930383" y="2740953"/>
                </a:lnTo>
                <a:lnTo>
                  <a:pt x="2980247" y="2736700"/>
                </a:lnTo>
                <a:lnTo>
                  <a:pt x="3031276" y="2733163"/>
                </a:lnTo>
                <a:lnTo>
                  <a:pt x="3083499" y="2730369"/>
                </a:lnTo>
                <a:lnTo>
                  <a:pt x="3136947" y="2728341"/>
                </a:lnTo>
                <a:lnTo>
                  <a:pt x="3191652" y="2727107"/>
                </a:lnTo>
                <a:lnTo>
                  <a:pt x="3247644" y="2726690"/>
                </a:lnTo>
                <a:lnTo>
                  <a:pt x="3247644" y="0"/>
                </a:lnTo>
                <a:close/>
              </a:path>
            </a:pathLst>
          </a:custGeom>
          <a:solidFill>
            <a:srgbClr val="9F4B3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1959" y="640080"/>
            <a:ext cx="2403347" cy="210616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22364" y="640080"/>
            <a:ext cx="2683764" cy="2106168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76231" y="640080"/>
            <a:ext cx="2034539" cy="2106168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51959" y="2814827"/>
            <a:ext cx="3026664" cy="3403091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47204" y="2814827"/>
            <a:ext cx="2570988" cy="3403091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83723" y="2814827"/>
            <a:ext cx="1527048" cy="1898904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101188" y="4815738"/>
            <a:ext cx="1324153" cy="1339900"/>
          </a:xfrm>
          <a:prstGeom prst="rect">
            <a:avLst/>
          </a:prstGeom>
        </p:spPr>
      </p:pic>
      <p:sp>
        <p:nvSpPr>
          <p:cNvPr id="24" name="bg object 24"/>
          <p:cNvSpPr/>
          <p:nvPr/>
        </p:nvSpPr>
        <p:spPr>
          <a:xfrm>
            <a:off x="2721864" y="1499997"/>
            <a:ext cx="9525" cy="32384"/>
          </a:xfrm>
          <a:custGeom>
            <a:avLst/>
            <a:gdLst/>
            <a:ahLst/>
            <a:cxnLst/>
            <a:rect l="l" t="t" r="r" b="b"/>
            <a:pathLst>
              <a:path w="9525" h="32384">
                <a:moveTo>
                  <a:pt x="9143" y="0"/>
                </a:moveTo>
                <a:lnTo>
                  <a:pt x="0" y="0"/>
                </a:lnTo>
                <a:lnTo>
                  <a:pt x="0" y="32003"/>
                </a:lnTo>
                <a:lnTo>
                  <a:pt x="9143" y="32003"/>
                </a:lnTo>
                <a:lnTo>
                  <a:pt x="9143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98821" y="5745175"/>
            <a:ext cx="932986" cy="94731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92552" y="520141"/>
            <a:ext cx="6406895" cy="11233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60957" y="1400936"/>
            <a:ext cx="9070085" cy="40500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11251"/>
            <a:ext cx="1828164" cy="1415131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sz="3200" u="heavy" spc="-10" dirty="0">
                <a:solidFill>
                  <a:srgbClr val="FFFFFF"/>
                </a:solidFill>
                <a:uFill>
                  <a:solidFill>
                    <a:srgbClr val="C00000"/>
                  </a:solidFill>
                </a:uFill>
                <a:latin typeface="Calibri Light"/>
                <a:cs typeface="Calibri Light"/>
              </a:rPr>
              <a:t>Reception </a:t>
            </a:r>
            <a:r>
              <a:rPr sz="3200" u="none" spc="-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3200" u="heavy" dirty="0">
                <a:solidFill>
                  <a:srgbClr val="FFFFFF"/>
                </a:solidFill>
                <a:uFill>
                  <a:solidFill>
                    <a:srgbClr val="C00000"/>
                  </a:solidFill>
                </a:uFill>
                <a:latin typeface="Calibri Light"/>
                <a:cs typeface="Calibri Light"/>
              </a:rPr>
              <a:t>Sep</a:t>
            </a:r>
            <a:r>
              <a:rPr sz="3200" u="heavy" spc="-40" dirty="0">
                <a:solidFill>
                  <a:srgbClr val="FFFFFF"/>
                </a:solidFill>
                <a:uFill>
                  <a:solidFill>
                    <a:srgbClr val="C00000"/>
                  </a:solidFill>
                </a:uFill>
                <a:latin typeface="Calibri Light"/>
                <a:cs typeface="Calibri Light"/>
              </a:rPr>
              <a:t>t</a:t>
            </a:r>
            <a:r>
              <a:rPr sz="3200" u="heavy" spc="-5" dirty="0">
                <a:solidFill>
                  <a:srgbClr val="FFFFFF"/>
                </a:solidFill>
                <a:uFill>
                  <a:solidFill>
                    <a:srgbClr val="C00000"/>
                  </a:solidFill>
                </a:uFill>
                <a:latin typeface="Calibri Light"/>
                <a:cs typeface="Calibri Light"/>
              </a:rPr>
              <a:t>ember </a:t>
            </a:r>
            <a:r>
              <a:rPr sz="3200" u="none" spc="-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3200" u="heavy" spc="-5" dirty="0">
                <a:solidFill>
                  <a:srgbClr val="FFFFFF"/>
                </a:solidFill>
                <a:uFill>
                  <a:solidFill>
                    <a:srgbClr val="C00000"/>
                  </a:solidFill>
                </a:uFill>
                <a:latin typeface="Calibri Light"/>
                <a:cs typeface="Calibri Light"/>
              </a:rPr>
              <a:t>202</a:t>
            </a:r>
            <a:r>
              <a:rPr lang="en-GB" sz="3200" u="heavy" spc="-5" dirty="0">
                <a:solidFill>
                  <a:srgbClr val="FFFFFF"/>
                </a:solidFill>
                <a:uFill>
                  <a:solidFill>
                    <a:srgbClr val="C00000"/>
                  </a:solidFill>
                </a:uFill>
                <a:latin typeface="Calibri Light"/>
                <a:cs typeface="Calibri Light"/>
              </a:rPr>
              <a:t>4</a:t>
            </a:r>
            <a:endParaRPr sz="320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10203" y="295732"/>
            <a:ext cx="52463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u="heavy" spc="-50" dirty="0">
                <a:uFill>
                  <a:solidFill>
                    <a:srgbClr val="C00000"/>
                  </a:solidFill>
                </a:uFill>
              </a:rPr>
              <a:t>Who’s</a:t>
            </a:r>
            <a:r>
              <a:rPr sz="4000" u="heavy" spc="-30" dirty="0">
                <a:uFill>
                  <a:solidFill>
                    <a:srgbClr val="C00000"/>
                  </a:solidFill>
                </a:uFill>
              </a:rPr>
              <a:t> </a:t>
            </a:r>
            <a:r>
              <a:rPr sz="4000" u="heavy" spc="-5" dirty="0">
                <a:uFill>
                  <a:solidFill>
                    <a:srgbClr val="C00000"/>
                  </a:solidFill>
                </a:uFill>
              </a:rPr>
              <a:t>who</a:t>
            </a:r>
            <a:r>
              <a:rPr sz="4000" u="heavy" spc="-10" dirty="0">
                <a:uFill>
                  <a:solidFill>
                    <a:srgbClr val="C00000"/>
                  </a:solidFill>
                </a:uFill>
              </a:rPr>
              <a:t> </a:t>
            </a:r>
            <a:r>
              <a:rPr sz="4000" u="heavy" spc="-5" dirty="0">
                <a:uFill>
                  <a:solidFill>
                    <a:srgbClr val="C00000"/>
                  </a:solidFill>
                </a:uFill>
              </a:rPr>
              <a:t>in</a:t>
            </a:r>
            <a:r>
              <a:rPr sz="4000" u="heavy" spc="-25" dirty="0">
                <a:uFill>
                  <a:solidFill>
                    <a:srgbClr val="C00000"/>
                  </a:solidFill>
                </a:uFill>
              </a:rPr>
              <a:t> </a:t>
            </a:r>
            <a:r>
              <a:rPr sz="4000" u="heavy" spc="-10" dirty="0">
                <a:uFill>
                  <a:solidFill>
                    <a:srgbClr val="C00000"/>
                  </a:solidFill>
                </a:uFill>
              </a:rPr>
              <a:t>Reception?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4876800" y="4114800"/>
            <a:ext cx="2705735" cy="11464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Calibri"/>
                <a:cs typeface="Calibri"/>
              </a:rPr>
              <a:t>Miss </a:t>
            </a:r>
            <a:r>
              <a:rPr lang="en-GB" sz="2400" b="1" spc="-5" dirty="0">
                <a:latin typeface="Calibri"/>
                <a:cs typeface="Calibri"/>
              </a:rPr>
              <a:t>Kirk </a:t>
            </a:r>
          </a:p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lang="en-GB" sz="2400" spc="-5" dirty="0">
                <a:latin typeface="Calibri"/>
                <a:cs typeface="Calibri"/>
              </a:rPr>
              <a:t>ECT Teacher</a:t>
            </a:r>
          </a:p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lang="en-GB" sz="2400" spc="-5" dirty="0">
                <a:latin typeface="Calibri"/>
                <a:cs typeface="Calibri"/>
              </a:rPr>
              <a:t>DT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Subject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Leader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32076" y="5774435"/>
            <a:ext cx="7897495" cy="339195"/>
          </a:xfrm>
          <a:prstGeom prst="rect">
            <a:avLst/>
          </a:prstGeom>
          <a:ln w="9525">
            <a:solidFill>
              <a:srgbClr val="C00000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295910" algn="ctr">
              <a:lnSpc>
                <a:spcPct val="100000"/>
              </a:lnSpc>
              <a:spcBef>
                <a:spcPts val="245"/>
              </a:spcBef>
            </a:pPr>
            <a:r>
              <a:rPr sz="2000" b="1" dirty="0">
                <a:latin typeface="Calibri"/>
                <a:cs typeface="Calibri"/>
              </a:rPr>
              <a:t>Miss</a:t>
            </a:r>
            <a:r>
              <a:rPr lang="en-GB" sz="2000" b="1" spc="-15" dirty="0">
                <a:latin typeface="Calibri"/>
                <a:cs typeface="Calibri"/>
              </a:rPr>
              <a:t> Hughes and Miss Rose </a:t>
            </a:r>
            <a:r>
              <a:rPr sz="2000" b="1" spc="-10" dirty="0">
                <a:latin typeface="Calibri"/>
                <a:cs typeface="Calibri"/>
              </a:rPr>
              <a:t>are</a:t>
            </a:r>
            <a:r>
              <a:rPr sz="2000" b="1" spc="1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our</a:t>
            </a:r>
            <a:r>
              <a:rPr sz="2000" b="1" spc="-5" dirty="0">
                <a:latin typeface="Calibri"/>
                <a:cs typeface="Calibri"/>
              </a:rPr>
              <a:t> two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Teaching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Assistants</a:t>
            </a:r>
            <a:r>
              <a:rPr sz="2000" b="1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5A6895-31B6-4DB9-D18A-FDBCFAA68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3718" y="1443899"/>
            <a:ext cx="1771897" cy="238158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25211" y="0"/>
            <a:ext cx="7066788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026020" y="1998726"/>
            <a:ext cx="6096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dirty="0">
                <a:latin typeface="Calibri"/>
                <a:cs typeface="Calibri"/>
              </a:rPr>
              <a:t>.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116056" y="5722620"/>
            <a:ext cx="1075944" cy="101498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0500359" cy="68579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8A425C-EE5B-6870-5C84-B5DEB254EA32}"/>
              </a:ext>
            </a:extLst>
          </p:cNvPr>
          <p:cNvSpPr txBox="1"/>
          <p:nvPr/>
        </p:nvSpPr>
        <p:spPr>
          <a:xfrm>
            <a:off x="2971800" y="5791200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&amp; Wednesday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55E645-194F-05D2-F5F7-D0F20B4B071F}"/>
              </a:ext>
            </a:extLst>
          </p:cNvPr>
          <p:cNvSpPr/>
          <p:nvPr/>
        </p:nvSpPr>
        <p:spPr>
          <a:xfrm>
            <a:off x="533400" y="6068199"/>
            <a:ext cx="3124200" cy="1802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7D99F3A-02F5-AC63-7B9D-1405180CD808}"/>
              </a:ext>
            </a:extLst>
          </p:cNvPr>
          <p:cNvSpPr/>
          <p:nvPr/>
        </p:nvSpPr>
        <p:spPr>
          <a:xfrm>
            <a:off x="1981200" y="6248400"/>
            <a:ext cx="3962400" cy="1802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5A955A-5390-7F46-4234-FC1CD9D64373}"/>
              </a:ext>
            </a:extLst>
          </p:cNvPr>
          <p:cNvSpPr txBox="1"/>
          <p:nvPr/>
        </p:nvSpPr>
        <p:spPr>
          <a:xfrm>
            <a:off x="1914906" y="6234966"/>
            <a:ext cx="426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Wednesday 16</a:t>
            </a:r>
            <a:r>
              <a:rPr lang="en-GB" sz="1200" baseline="30000" dirty="0"/>
              <a:t>th</a:t>
            </a:r>
            <a:r>
              <a:rPr lang="en-GB" sz="1200" dirty="0"/>
              <a:t> October</a:t>
            </a:r>
            <a:r>
              <a:rPr lang="en-GB" sz="1200" baseline="30000" dirty="0"/>
              <a:t>  </a:t>
            </a:r>
            <a:endParaRPr lang="en-GB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7E9266-DBDD-636B-773B-B5722C137728}"/>
              </a:ext>
            </a:extLst>
          </p:cNvPr>
          <p:cNvSpPr txBox="1"/>
          <p:nvPr/>
        </p:nvSpPr>
        <p:spPr>
          <a:xfrm>
            <a:off x="2438401" y="6442501"/>
            <a:ext cx="12192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/>
              <a:t>18</a:t>
            </a:r>
            <a:r>
              <a:rPr lang="en-GB" sz="1200" baseline="30000" dirty="0"/>
              <a:t>th</a:t>
            </a:r>
            <a:r>
              <a:rPr lang="en-GB" sz="1200" dirty="0"/>
              <a:t> October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57600" y="308228"/>
            <a:ext cx="495299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/>
              <a:t>How</a:t>
            </a:r>
            <a:r>
              <a:rPr sz="2400" spc="-15" dirty="0"/>
              <a:t> </a:t>
            </a:r>
            <a:r>
              <a:rPr sz="2400" dirty="0"/>
              <a:t>will</a:t>
            </a:r>
            <a:r>
              <a:rPr sz="2400" spc="-35" dirty="0"/>
              <a:t> </a:t>
            </a:r>
            <a:r>
              <a:rPr lang="en-GB" sz="2400" spc="-5" dirty="0"/>
              <a:t>the </a:t>
            </a:r>
            <a:r>
              <a:rPr sz="2400" spc="-5" dirty="0"/>
              <a:t>child</a:t>
            </a:r>
            <a:r>
              <a:rPr lang="en-GB" sz="2400" spc="-5" dirty="0"/>
              <a:t>ren</a:t>
            </a:r>
            <a:r>
              <a:rPr sz="2400" spc="-35" dirty="0"/>
              <a:t> </a:t>
            </a:r>
            <a:r>
              <a:rPr sz="2400" spc="-5" dirty="0"/>
              <a:t>be</a:t>
            </a:r>
            <a:r>
              <a:rPr sz="2400" spc="-15" dirty="0"/>
              <a:t> </a:t>
            </a:r>
            <a:r>
              <a:rPr sz="2400" dirty="0"/>
              <a:t>assessed?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7752" y="1404620"/>
            <a:ext cx="8991600" cy="469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In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Early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30" dirty="0">
                <a:latin typeface="Calibri"/>
                <a:cs typeface="Calibri"/>
              </a:rPr>
              <a:t>Years,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there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are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seven </a:t>
            </a:r>
            <a:r>
              <a:rPr sz="1800" spc="-10" dirty="0">
                <a:latin typeface="Calibri"/>
                <a:cs typeface="Calibri"/>
              </a:rPr>
              <a:t>areas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of </a:t>
            </a:r>
            <a:r>
              <a:rPr sz="1800" dirty="0">
                <a:latin typeface="Calibri"/>
                <a:cs typeface="Calibri"/>
              </a:rPr>
              <a:t>learning,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800" spc="-15" dirty="0">
                <a:solidFill>
                  <a:srgbClr val="FF0000"/>
                </a:solidFill>
                <a:latin typeface="Calibri"/>
                <a:cs typeface="Calibri"/>
              </a:rPr>
              <a:t>Physical</a:t>
            </a:r>
            <a:r>
              <a:rPr sz="1800" spc="-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Development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Personal,</a:t>
            </a:r>
            <a:r>
              <a:rPr sz="1800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Social</a:t>
            </a:r>
            <a:r>
              <a:rPr sz="18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 Emotional</a:t>
            </a:r>
            <a:r>
              <a:rPr sz="18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Development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(PSED)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Communication</a:t>
            </a:r>
            <a:r>
              <a:rPr sz="1800" spc="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and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 Language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800" spc="-15" dirty="0">
                <a:latin typeface="Calibri"/>
                <a:cs typeface="Calibri"/>
              </a:rPr>
              <a:t>Literacy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800" spc="-5" dirty="0">
                <a:latin typeface="Calibri"/>
                <a:cs typeface="Calibri"/>
              </a:rPr>
              <a:t>Mathematics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800" spc="-10" dirty="0">
                <a:latin typeface="Calibri"/>
                <a:cs typeface="Calibri"/>
              </a:rPr>
              <a:t>Understanding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world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800" spc="-10" dirty="0">
                <a:latin typeface="Calibri"/>
                <a:cs typeface="Calibri"/>
              </a:rPr>
              <a:t>Expressive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Arts </a:t>
            </a:r>
            <a:r>
              <a:rPr sz="1800" dirty="0">
                <a:latin typeface="Calibri"/>
                <a:cs typeface="Calibri"/>
              </a:rPr>
              <a:t>&amp;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Design</a:t>
            </a:r>
            <a:endParaRPr sz="1800">
              <a:latin typeface="Calibri"/>
              <a:cs typeface="Calibri"/>
            </a:endParaRPr>
          </a:p>
          <a:p>
            <a:pPr marL="12700" marR="218440">
              <a:lnSpc>
                <a:spcPct val="200000"/>
              </a:lnSpc>
              <a:spcBef>
                <a:spcPts val="5"/>
              </a:spcBef>
            </a:pPr>
            <a:r>
              <a:rPr sz="1800" spc="-5" dirty="0">
                <a:latin typeface="Calibri"/>
                <a:cs typeface="Calibri"/>
              </a:rPr>
              <a:t>The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three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prime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areas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(in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red)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underpin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all </a:t>
            </a:r>
            <a:r>
              <a:rPr sz="1800" spc="-5" dirty="0">
                <a:latin typeface="Calibri"/>
                <a:cs typeface="Calibri"/>
              </a:rPr>
              <a:t>learning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throughout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early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years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curriculum.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We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will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assess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children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in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Reception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using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Development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Matters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which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looks at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skills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that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develop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in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children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from</a:t>
            </a:r>
            <a:r>
              <a:rPr sz="1800" spc="-5" dirty="0">
                <a:latin typeface="Calibri"/>
                <a:cs typeface="Calibri"/>
              </a:rPr>
              <a:t> Birth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to</a:t>
            </a:r>
            <a:r>
              <a:rPr sz="1800" dirty="0">
                <a:latin typeface="Calibri"/>
                <a:cs typeface="Calibri"/>
              </a:rPr>
              <a:t> 3,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Age </a:t>
            </a:r>
            <a:r>
              <a:rPr sz="1800" spc="5" dirty="0">
                <a:latin typeface="Calibri"/>
                <a:cs typeface="Calibri"/>
              </a:rPr>
              <a:t>3-4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Reception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age. </a:t>
            </a:r>
            <a:r>
              <a:rPr sz="1800" spc="-35" dirty="0">
                <a:latin typeface="Calibri"/>
                <a:cs typeface="Calibri"/>
              </a:rPr>
              <a:t>We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will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working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towards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Early </a:t>
            </a:r>
            <a:r>
              <a:rPr sz="1800" spc="-39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Learning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Goals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(ELGs)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at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end</a:t>
            </a:r>
            <a:r>
              <a:rPr sz="1800" spc="4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of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Reception</a:t>
            </a:r>
            <a:r>
              <a:rPr sz="1800" spc="5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year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which</a:t>
            </a:r>
            <a:r>
              <a:rPr sz="1800" spc="4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will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ensure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smooth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transition 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into </a:t>
            </a:r>
            <a:r>
              <a:rPr sz="1800" spc="-35" dirty="0">
                <a:latin typeface="Calibri"/>
                <a:cs typeface="Calibri"/>
              </a:rPr>
              <a:t>Year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 and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beyond.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Assessment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will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be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continuous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throughout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40" dirty="0">
                <a:latin typeface="Calibri"/>
                <a:cs typeface="Calibri"/>
              </a:rPr>
              <a:t>year,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but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we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will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have</a:t>
            </a:r>
            <a:r>
              <a:rPr sz="1800" spc="-5" dirty="0">
                <a:latin typeface="Calibri"/>
                <a:cs typeface="Calibri"/>
              </a:rPr>
              <a:t> summative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assessments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at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the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end</a:t>
            </a:r>
            <a:r>
              <a:rPr sz="1800" spc="-5" dirty="0">
                <a:latin typeface="Calibri"/>
                <a:cs typeface="Calibri"/>
              </a:rPr>
              <a:t> of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each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term.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This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will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fed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back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to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you</a:t>
            </a:r>
            <a:r>
              <a:rPr sz="1800" spc="-5" dirty="0">
                <a:latin typeface="Calibri"/>
                <a:cs typeface="Calibri"/>
              </a:rPr>
              <a:t> at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parents’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evenings</a:t>
            </a:r>
            <a:r>
              <a:rPr sz="1800" dirty="0">
                <a:latin typeface="Calibri"/>
                <a:cs typeface="Calibri"/>
              </a:rPr>
              <a:t> and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in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reports.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22364" y="1627632"/>
            <a:ext cx="4706112" cy="1981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04646" y="532383"/>
            <a:ext cx="2874700" cy="74879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361947" y="2051761"/>
            <a:ext cx="9864725" cy="1550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0287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Class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Dojo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" dirty="0">
                <a:latin typeface="Calibri"/>
                <a:cs typeface="Calibri"/>
              </a:rPr>
              <a:t> main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way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that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we</a:t>
            </a:r>
            <a:r>
              <a:rPr sz="2000" spc="-5" dirty="0">
                <a:latin typeface="Calibri"/>
                <a:cs typeface="Calibri"/>
              </a:rPr>
              <a:t> will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communicate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with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15" dirty="0">
                <a:latin typeface="Calibri"/>
                <a:cs typeface="Calibri"/>
              </a:rPr>
              <a:t> everyday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goings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class.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We</a:t>
            </a:r>
            <a:r>
              <a:rPr sz="2000" spc="-5" dirty="0">
                <a:latin typeface="Calibri"/>
                <a:cs typeface="Calibri"/>
              </a:rPr>
              <a:t> will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also </a:t>
            </a:r>
            <a:r>
              <a:rPr sz="2000" dirty="0">
                <a:latin typeface="Calibri"/>
                <a:cs typeface="Calibri"/>
              </a:rPr>
              <a:t>use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way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notify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about</a:t>
            </a:r>
            <a:r>
              <a:rPr sz="2000" spc="-5" dirty="0">
                <a:latin typeface="Calibri"/>
                <a:cs typeface="Calibri"/>
              </a:rPr>
              <a:t> upcoming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any </a:t>
            </a:r>
            <a:r>
              <a:rPr sz="2000" dirty="0">
                <a:latin typeface="Calibri"/>
                <a:cs typeface="Calibri"/>
              </a:rPr>
              <a:t>changes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information.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latin typeface="Calibri"/>
                <a:cs typeface="Calibri"/>
              </a:rPr>
              <a:t>The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main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office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will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update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dates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general</a:t>
            </a:r>
            <a:r>
              <a:rPr sz="2000" spc="-5" dirty="0">
                <a:latin typeface="Calibri"/>
                <a:cs typeface="Calibri"/>
              </a:rPr>
              <a:t> school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information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through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‘My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Schools’ </a:t>
            </a:r>
            <a:r>
              <a:rPr sz="2000" dirty="0">
                <a:latin typeface="Calibri"/>
                <a:cs typeface="Calibri"/>
              </a:rPr>
              <a:t>app.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96133" y="716025"/>
            <a:ext cx="70770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Calibri Light"/>
                <a:cs typeface="Calibri Light"/>
              </a:rPr>
              <a:t>When</a:t>
            </a:r>
            <a:r>
              <a:rPr sz="4000" spc="-10" dirty="0">
                <a:latin typeface="Calibri Light"/>
                <a:cs typeface="Calibri Light"/>
              </a:rPr>
              <a:t> </a:t>
            </a:r>
            <a:r>
              <a:rPr sz="4000" spc="-25" dirty="0">
                <a:latin typeface="Calibri Light"/>
                <a:cs typeface="Calibri Light"/>
              </a:rPr>
              <a:t>are</a:t>
            </a:r>
            <a:r>
              <a:rPr sz="4000" spc="-10" dirty="0">
                <a:latin typeface="Calibri Light"/>
                <a:cs typeface="Calibri Light"/>
              </a:rPr>
              <a:t> </a:t>
            </a:r>
            <a:r>
              <a:rPr sz="4000" spc="-15" dirty="0">
                <a:latin typeface="Calibri Light"/>
                <a:cs typeface="Calibri Light"/>
              </a:rPr>
              <a:t>reading</a:t>
            </a:r>
            <a:r>
              <a:rPr sz="4000" spc="-10" dirty="0">
                <a:latin typeface="Calibri Light"/>
                <a:cs typeface="Calibri Light"/>
              </a:rPr>
              <a:t> books</a:t>
            </a:r>
            <a:r>
              <a:rPr sz="4000" spc="-5" dirty="0">
                <a:latin typeface="Calibri Light"/>
                <a:cs typeface="Calibri Light"/>
              </a:rPr>
              <a:t> </a:t>
            </a:r>
            <a:r>
              <a:rPr sz="4000" spc="-15" dirty="0">
                <a:latin typeface="Calibri Light"/>
                <a:cs typeface="Calibri Light"/>
              </a:rPr>
              <a:t>changed?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20876" y="1762785"/>
            <a:ext cx="9406890" cy="171450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365"/>
              </a:spcBef>
            </a:pPr>
            <a:r>
              <a:rPr sz="2800" spc="-10" dirty="0">
                <a:latin typeface="Calibri"/>
                <a:cs typeface="Calibri"/>
              </a:rPr>
              <a:t>Reading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books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are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changed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Monday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and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40" dirty="0">
                <a:latin typeface="Calibri"/>
                <a:cs typeface="Calibri"/>
              </a:rPr>
              <a:t>Thursday.</a:t>
            </a:r>
            <a:endParaRPr sz="2800">
              <a:latin typeface="Calibri"/>
              <a:cs typeface="Calibri"/>
            </a:endParaRPr>
          </a:p>
          <a:p>
            <a:pPr marL="12700" marR="5080" algn="ctr">
              <a:lnSpc>
                <a:spcPct val="90000"/>
              </a:lnSpc>
              <a:spcBef>
                <a:spcPts val="600"/>
              </a:spcBef>
            </a:pPr>
            <a:r>
              <a:rPr sz="2800" spc="-10" dirty="0">
                <a:latin typeface="Calibri"/>
                <a:cs typeface="Calibri"/>
              </a:rPr>
              <a:t>Books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will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phonetically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decodable,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as </a:t>
            </a:r>
            <a:r>
              <a:rPr sz="2800" spc="-15" dirty="0">
                <a:latin typeface="Calibri"/>
                <a:cs typeface="Calibri"/>
              </a:rPr>
              <a:t>your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child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starts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learn </a:t>
            </a:r>
            <a:r>
              <a:rPr sz="2800" spc="-6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phonics,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you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will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given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materials</a:t>
            </a:r>
            <a:r>
              <a:rPr sz="2800" spc="-5" dirty="0">
                <a:latin typeface="Calibri"/>
                <a:cs typeface="Calibri"/>
              </a:rPr>
              <a:t> and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information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support 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you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at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home.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198821" y="5745175"/>
            <a:ext cx="932986" cy="9473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16401" y="537210"/>
            <a:ext cx="57588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Calibri Light"/>
                <a:cs typeface="Calibri Light"/>
              </a:rPr>
              <a:t>Pick</a:t>
            </a:r>
            <a:r>
              <a:rPr sz="4000" spc="-20" dirty="0">
                <a:latin typeface="Calibri Light"/>
                <a:cs typeface="Calibri Light"/>
              </a:rPr>
              <a:t> </a:t>
            </a:r>
            <a:r>
              <a:rPr sz="4000" spc="-15" dirty="0">
                <a:latin typeface="Calibri Light"/>
                <a:cs typeface="Calibri Light"/>
              </a:rPr>
              <a:t>up/Drop</a:t>
            </a:r>
            <a:r>
              <a:rPr sz="4000" spc="-25" dirty="0">
                <a:latin typeface="Calibri Light"/>
                <a:cs typeface="Calibri Light"/>
              </a:rPr>
              <a:t> </a:t>
            </a:r>
            <a:r>
              <a:rPr sz="4000" spc="-20" dirty="0">
                <a:latin typeface="Calibri Light"/>
                <a:cs typeface="Calibri Light"/>
              </a:rPr>
              <a:t>off/</a:t>
            </a:r>
            <a:r>
              <a:rPr sz="4000" spc="-15" dirty="0">
                <a:latin typeface="Calibri Light"/>
                <a:cs typeface="Calibri Light"/>
              </a:rPr>
              <a:t> </a:t>
            </a:r>
            <a:r>
              <a:rPr sz="4000" spc="-25" dirty="0">
                <a:latin typeface="Calibri Light"/>
                <a:cs typeface="Calibri Light"/>
              </a:rPr>
              <a:t>Passwords</a:t>
            </a:r>
            <a:endParaRPr sz="40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36547"/>
            <a:ext cx="3813175" cy="3823970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12700" marR="451484">
              <a:lnSpc>
                <a:spcPts val="2050"/>
              </a:lnSpc>
              <a:spcBef>
                <a:spcPts val="355"/>
              </a:spcBef>
            </a:pPr>
            <a:r>
              <a:rPr sz="1900" spc="-15" dirty="0">
                <a:latin typeface="Calibri"/>
                <a:cs typeface="Calibri"/>
              </a:rPr>
              <a:t>Parents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will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 able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to</a:t>
            </a:r>
            <a:r>
              <a:rPr sz="1900" spc="-10" dirty="0">
                <a:latin typeface="Calibri"/>
                <a:cs typeface="Calibri"/>
              </a:rPr>
              <a:t> pick</a:t>
            </a:r>
            <a:r>
              <a:rPr sz="1900" spc="-5" dirty="0">
                <a:latin typeface="Calibri"/>
                <a:cs typeface="Calibri"/>
              </a:rPr>
              <a:t> up and </a:t>
            </a:r>
            <a:r>
              <a:rPr sz="1900" spc="-41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drop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off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children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at </a:t>
            </a:r>
            <a:r>
              <a:rPr sz="1900" spc="-5" dirty="0">
                <a:latin typeface="Calibri"/>
                <a:cs typeface="Calibri"/>
              </a:rPr>
              <a:t>the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main 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classroom </a:t>
            </a:r>
            <a:r>
              <a:rPr sz="1900" spc="-45" dirty="0">
                <a:latin typeface="Calibri"/>
                <a:cs typeface="Calibri"/>
              </a:rPr>
              <a:t>door.</a:t>
            </a:r>
            <a:endParaRPr sz="1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650">
              <a:latin typeface="Calibri"/>
              <a:cs typeface="Calibri"/>
            </a:endParaRPr>
          </a:p>
          <a:p>
            <a:pPr marL="12700" marR="36830">
              <a:lnSpc>
                <a:spcPts val="2050"/>
              </a:lnSpc>
            </a:pPr>
            <a:r>
              <a:rPr sz="1900" spc="-15" dirty="0">
                <a:latin typeface="Calibri"/>
                <a:cs typeface="Calibri"/>
              </a:rPr>
              <a:t>Drop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off </a:t>
            </a:r>
            <a:r>
              <a:rPr sz="1900" spc="-5" dirty="0">
                <a:latin typeface="Calibri"/>
                <a:cs typeface="Calibri"/>
              </a:rPr>
              <a:t>each</a:t>
            </a:r>
            <a:r>
              <a:rPr sz="1900" spc="-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morning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will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8:40am. </a:t>
            </a:r>
            <a:r>
              <a:rPr sz="1900" spc="-41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Children</a:t>
            </a:r>
            <a:r>
              <a:rPr sz="1900" spc="2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will need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to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 in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class</a:t>
            </a:r>
            <a:r>
              <a:rPr sz="1900" spc="-10" dirty="0">
                <a:latin typeface="Calibri"/>
                <a:cs typeface="Calibri"/>
              </a:rPr>
              <a:t> ready 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to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registered</a:t>
            </a:r>
            <a:r>
              <a:rPr sz="1900" spc="2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at </a:t>
            </a:r>
            <a:r>
              <a:rPr sz="1900" spc="-5" dirty="0">
                <a:latin typeface="Calibri"/>
                <a:cs typeface="Calibri"/>
              </a:rPr>
              <a:t>8:50am.</a:t>
            </a:r>
            <a:endParaRPr sz="1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900" spc="-5" dirty="0">
                <a:latin typeface="Calibri"/>
                <a:cs typeface="Calibri"/>
              </a:rPr>
              <a:t>Collection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time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will</a:t>
            </a:r>
            <a:r>
              <a:rPr sz="1900" spc="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</a:t>
            </a:r>
            <a:r>
              <a:rPr sz="1900" spc="-1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3:20pm</a:t>
            </a:r>
            <a:endParaRPr sz="1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650">
              <a:latin typeface="Calibri"/>
              <a:cs typeface="Calibri"/>
            </a:endParaRPr>
          </a:p>
          <a:p>
            <a:pPr marL="12700" marR="5080">
              <a:lnSpc>
                <a:spcPct val="90000"/>
              </a:lnSpc>
            </a:pPr>
            <a:r>
              <a:rPr sz="1900" spc="-5" dirty="0">
                <a:latin typeface="Calibri"/>
                <a:cs typeface="Calibri"/>
              </a:rPr>
              <a:t>If</a:t>
            </a:r>
            <a:r>
              <a:rPr sz="1900" spc="-2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an </a:t>
            </a:r>
            <a:r>
              <a:rPr sz="1900" spc="-10" dirty="0">
                <a:latin typeface="Calibri"/>
                <a:cs typeface="Calibri"/>
              </a:rPr>
              <a:t>alternative</a:t>
            </a:r>
            <a:r>
              <a:rPr sz="1900" spc="3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adult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will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be collecting </a:t>
            </a:r>
            <a:r>
              <a:rPr sz="1900" spc="-41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your </a:t>
            </a:r>
            <a:r>
              <a:rPr sz="1900" spc="-5" dirty="0">
                <a:latin typeface="Calibri"/>
                <a:cs typeface="Calibri"/>
              </a:rPr>
              <a:t>child,</a:t>
            </a:r>
            <a:r>
              <a:rPr sz="1900" spc="1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you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will</a:t>
            </a:r>
            <a:r>
              <a:rPr sz="190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need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to</a:t>
            </a:r>
            <a:r>
              <a:rPr sz="1900" spc="5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complete </a:t>
            </a:r>
            <a:r>
              <a:rPr sz="1900" spc="-10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the </a:t>
            </a:r>
            <a:r>
              <a:rPr sz="1900" spc="-10" dirty="0">
                <a:latin typeface="Calibri"/>
                <a:cs typeface="Calibri"/>
              </a:rPr>
              <a:t>password </a:t>
            </a:r>
            <a:r>
              <a:rPr sz="1900" spc="-5" dirty="0">
                <a:latin typeface="Calibri"/>
                <a:cs typeface="Calibri"/>
              </a:rPr>
              <a:t>sheet </a:t>
            </a:r>
            <a:r>
              <a:rPr sz="1900" spc="-20" dirty="0">
                <a:latin typeface="Calibri"/>
                <a:cs typeface="Calibri"/>
              </a:rPr>
              <a:t>for </a:t>
            </a:r>
            <a:r>
              <a:rPr sz="1900" spc="-10" dirty="0">
                <a:latin typeface="Calibri"/>
                <a:cs typeface="Calibri"/>
              </a:rPr>
              <a:t>security 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purposes.</a:t>
            </a:r>
            <a:endParaRPr sz="19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190744" y="1847088"/>
            <a:ext cx="7001509" cy="4890770"/>
            <a:chOff x="5190744" y="1847088"/>
            <a:chExt cx="7001509" cy="489077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90744" y="1847088"/>
              <a:ext cx="6163055" cy="427329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16055" y="5722620"/>
              <a:ext cx="1075944" cy="101498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5765" marR="5080" indent="-393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5" dirty="0"/>
              <a:t>should </a:t>
            </a:r>
            <a:r>
              <a:rPr dirty="0"/>
              <a:t>I </a:t>
            </a:r>
            <a:r>
              <a:rPr spc="-5" dirty="0"/>
              <a:t>do </a:t>
            </a:r>
            <a:r>
              <a:rPr dirty="0"/>
              <a:t>if </a:t>
            </a:r>
            <a:r>
              <a:rPr spc="-40" dirty="0"/>
              <a:t>my </a:t>
            </a:r>
            <a:r>
              <a:rPr dirty="0"/>
              <a:t>child </a:t>
            </a:r>
            <a:r>
              <a:rPr spc="-5" dirty="0"/>
              <a:t>needs </a:t>
            </a:r>
            <a:r>
              <a:rPr u="none" spc="-800" dirty="0"/>
              <a:t> </a:t>
            </a:r>
            <a:r>
              <a:rPr spc="-25" dirty="0"/>
              <a:t>to</a:t>
            </a:r>
            <a:r>
              <a:rPr spc="-15" dirty="0"/>
              <a:t> </a:t>
            </a:r>
            <a:r>
              <a:rPr dirty="0"/>
              <a:t>miss </a:t>
            </a:r>
            <a:r>
              <a:rPr spc="-5" dirty="0"/>
              <a:t>school</a:t>
            </a:r>
            <a:r>
              <a:rPr spc="-15" dirty="0"/>
              <a:t> </a:t>
            </a:r>
            <a:r>
              <a:rPr spc="-25" dirty="0"/>
              <a:t>for</a:t>
            </a:r>
            <a:r>
              <a:rPr spc="-30" dirty="0"/>
              <a:t> </a:t>
            </a:r>
            <a:r>
              <a:rPr spc="-25" dirty="0"/>
              <a:t>any</a:t>
            </a:r>
            <a:r>
              <a:rPr spc="-5" dirty="0"/>
              <a:t> </a:t>
            </a:r>
            <a:r>
              <a:rPr spc="-10" dirty="0"/>
              <a:t>reason?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20267" y="2273300"/>
            <a:ext cx="10146665" cy="2769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latin typeface="Calibri"/>
                <a:cs typeface="Calibri"/>
              </a:rPr>
              <a:t>We</a:t>
            </a:r>
            <a:r>
              <a:rPr sz="2000" spc="-10" dirty="0">
                <a:latin typeface="Calibri"/>
                <a:cs typeface="Calibri"/>
              </a:rPr>
              <a:t> politely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request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that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not</a:t>
            </a:r>
            <a:r>
              <a:rPr sz="2000" dirty="0">
                <a:latin typeface="Calibri"/>
                <a:cs typeface="Calibri"/>
              </a:rPr>
              <a:t> schedule </a:t>
            </a:r>
            <a:r>
              <a:rPr sz="2000" spc="-10" dirty="0">
                <a:latin typeface="Calibri"/>
                <a:cs typeface="Calibri"/>
              </a:rPr>
              <a:t>holidays </a:t>
            </a:r>
            <a:r>
              <a:rPr sz="2000" spc="-5" dirty="0">
                <a:latin typeface="Calibri"/>
                <a:cs typeface="Calibri"/>
              </a:rPr>
              <a:t>during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" dirty="0">
                <a:latin typeface="Calibri"/>
                <a:cs typeface="Calibri"/>
              </a:rPr>
              <a:t> school</a:t>
            </a:r>
            <a:r>
              <a:rPr sz="2000" spc="-10" dirty="0">
                <a:latin typeface="Calibri"/>
                <a:cs typeface="Calibri"/>
              </a:rPr>
              <a:t> term,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however,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we </a:t>
            </a:r>
            <a:r>
              <a:rPr sz="2000" spc="-10" dirty="0">
                <a:latin typeface="Calibri"/>
                <a:cs typeface="Calibri"/>
              </a:rPr>
              <a:t> understand</a:t>
            </a:r>
            <a:r>
              <a:rPr sz="2000" spc="-5" dirty="0">
                <a:latin typeface="Calibri"/>
                <a:cs typeface="Calibri"/>
              </a:rPr>
              <a:t> that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absence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of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leave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may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sometimes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 </a:t>
            </a:r>
            <a:r>
              <a:rPr sz="2000" dirty="0">
                <a:latin typeface="Calibri"/>
                <a:cs typeface="Calibri"/>
              </a:rPr>
              <a:t>needed.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If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 </a:t>
            </a:r>
            <a:r>
              <a:rPr sz="2000" spc="-5" dirty="0">
                <a:latin typeface="Calibri"/>
                <a:cs typeface="Calibri"/>
              </a:rPr>
              <a:t>will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need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miss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school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for</a:t>
            </a:r>
            <a:r>
              <a:rPr sz="2000" spc="-10" dirty="0">
                <a:latin typeface="Calibri"/>
                <a:cs typeface="Calibri"/>
              </a:rPr>
              <a:t> any </a:t>
            </a:r>
            <a:r>
              <a:rPr sz="2000" spc="-5" dirty="0">
                <a:latin typeface="Calibri"/>
                <a:cs typeface="Calibri"/>
              </a:rPr>
              <a:t>reason, please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complete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‘Absence</a:t>
            </a:r>
            <a:r>
              <a:rPr sz="2000" spc="-5" dirty="0">
                <a:latin typeface="Calibri"/>
                <a:cs typeface="Calibri"/>
              </a:rPr>
              <a:t> of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Leave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40" dirty="0">
                <a:latin typeface="Calibri"/>
                <a:cs typeface="Calibri"/>
              </a:rPr>
              <a:t>form’,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which is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available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main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office.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12700" marR="29083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If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 </a:t>
            </a:r>
            <a:r>
              <a:rPr sz="2000" spc="-5" dirty="0">
                <a:latin typeface="Calibri"/>
                <a:cs typeface="Calibri"/>
              </a:rPr>
              <a:t>is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unwell, </a:t>
            </a:r>
            <a:r>
              <a:rPr sz="2000" spc="-10" dirty="0">
                <a:latin typeface="Calibri"/>
                <a:cs typeface="Calibri"/>
              </a:rPr>
              <a:t>you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need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contact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main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office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on, </a:t>
            </a:r>
            <a:r>
              <a:rPr sz="2000" dirty="0">
                <a:latin typeface="Calibri"/>
                <a:cs typeface="Calibri"/>
              </a:rPr>
              <a:t>each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day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of absence,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to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advise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us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that they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will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not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 </a:t>
            </a:r>
            <a:r>
              <a:rPr sz="2000" spc="-10" dirty="0">
                <a:latin typeface="Calibri"/>
                <a:cs typeface="Calibri"/>
              </a:rPr>
              <a:t>attending</a:t>
            </a:r>
            <a:r>
              <a:rPr sz="2000" spc="-5" dirty="0">
                <a:latin typeface="Calibri"/>
                <a:cs typeface="Calibri"/>
              </a:rPr>
              <a:t> that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40" dirty="0">
                <a:latin typeface="Calibri"/>
                <a:cs typeface="Calibri"/>
              </a:rPr>
              <a:t>day.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12700" marR="17653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If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child </a:t>
            </a:r>
            <a:r>
              <a:rPr sz="2000" spc="-5" dirty="0">
                <a:latin typeface="Calibri"/>
                <a:cs typeface="Calibri"/>
              </a:rPr>
              <a:t>needs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to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attend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" dirty="0">
                <a:latin typeface="Calibri"/>
                <a:cs typeface="Calibri"/>
              </a:rPr>
              <a:t> medical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appointment,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will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need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to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show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" dirty="0">
                <a:latin typeface="Calibri"/>
                <a:cs typeface="Calibri"/>
              </a:rPr>
              <a:t> main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office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proof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of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your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appointment.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64073" y="609676"/>
            <a:ext cx="186372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latin typeface="Calibri Light"/>
                <a:cs typeface="Calibri Light"/>
              </a:rPr>
              <a:t>Lunches</a:t>
            </a:r>
            <a:endParaRPr sz="44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71760" cy="3522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latin typeface="Calibri"/>
                <a:cs typeface="Calibri"/>
              </a:rPr>
              <a:t>Children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bring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their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own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packed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lunches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school.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100">
              <a:latin typeface="Calibri"/>
              <a:cs typeface="Calibri"/>
            </a:endParaRPr>
          </a:p>
          <a:p>
            <a:pPr marL="12700" marR="5080">
              <a:lnSpc>
                <a:spcPct val="90000"/>
              </a:lnSpc>
              <a:spcBef>
                <a:spcPts val="5"/>
              </a:spcBef>
            </a:pPr>
            <a:r>
              <a:rPr sz="2800" spc="-5" dirty="0">
                <a:latin typeface="Calibri"/>
                <a:cs typeface="Calibri"/>
              </a:rPr>
              <a:t>If </a:t>
            </a:r>
            <a:r>
              <a:rPr sz="2800" spc="-20" dirty="0">
                <a:latin typeface="Calibri"/>
                <a:cs typeface="Calibri"/>
              </a:rPr>
              <a:t>you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would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like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your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child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have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school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45" dirty="0">
                <a:latin typeface="Calibri"/>
                <a:cs typeface="Calibri"/>
              </a:rPr>
              <a:t>dinner,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menu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will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sent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home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in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first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term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so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that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you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select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lunch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options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with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your 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child.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After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Christmas,</a:t>
            </a:r>
            <a:r>
              <a:rPr sz="2800" spc="5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children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will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then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choose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their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own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school 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dinner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each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day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during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registration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time.</a:t>
            </a:r>
            <a:endParaRPr sz="2800">
              <a:latin typeface="Calibri"/>
              <a:cs typeface="Calibri"/>
            </a:endParaRPr>
          </a:p>
          <a:p>
            <a:pPr marL="12700" marR="1149985">
              <a:lnSpc>
                <a:spcPts val="3020"/>
              </a:lnSpc>
              <a:spcBef>
                <a:spcPts val="1045"/>
              </a:spcBef>
            </a:pPr>
            <a:r>
              <a:rPr sz="2800" spc="-5" dirty="0">
                <a:latin typeface="Calibri"/>
                <a:cs typeface="Calibri"/>
              </a:rPr>
              <a:t>The options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will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always</a:t>
            </a:r>
            <a:r>
              <a:rPr sz="2800" spc="-5" dirty="0">
                <a:latin typeface="Calibri"/>
                <a:cs typeface="Calibri"/>
              </a:rPr>
              <a:t> include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two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hot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dinners</a:t>
            </a:r>
            <a:r>
              <a:rPr sz="2800" spc="4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and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choice</a:t>
            </a:r>
            <a:r>
              <a:rPr sz="2800" dirty="0">
                <a:latin typeface="Calibri"/>
                <a:cs typeface="Calibri"/>
              </a:rPr>
              <a:t> of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sandwiches.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26965" y="264033"/>
            <a:ext cx="28289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Our</a:t>
            </a:r>
            <a:r>
              <a:rPr sz="2400" u="heavy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week</a:t>
            </a:r>
            <a:r>
              <a:rPr sz="2400" u="heavy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at</a:t>
            </a:r>
            <a:r>
              <a:rPr sz="2400" u="heavy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</a:t>
            </a:r>
            <a:r>
              <a:rPr sz="2400" u="heavy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glance…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667113" y="4471542"/>
            <a:ext cx="76200" cy="372110"/>
          </a:xfrm>
          <a:custGeom>
            <a:avLst/>
            <a:gdLst/>
            <a:ahLst/>
            <a:cxnLst/>
            <a:rect l="l" t="t" r="r" b="b"/>
            <a:pathLst>
              <a:path w="76200" h="372110">
                <a:moveTo>
                  <a:pt x="76200" y="0"/>
                </a:moveTo>
                <a:lnTo>
                  <a:pt x="0" y="0"/>
                </a:lnTo>
                <a:lnTo>
                  <a:pt x="0" y="371855"/>
                </a:lnTo>
                <a:lnTo>
                  <a:pt x="76200" y="371855"/>
                </a:lnTo>
                <a:lnTo>
                  <a:pt x="762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36737" y="985010"/>
            <a:ext cx="835533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  <a:tab pos="1864360" algn="l"/>
              </a:tabLst>
            </a:pPr>
            <a:r>
              <a:rPr sz="2400" dirty="0">
                <a:latin typeface="Calibri"/>
                <a:cs typeface="Calibri"/>
              </a:rPr>
              <a:t>-	</a:t>
            </a:r>
            <a:r>
              <a:rPr sz="2400" b="1" spc="-25" dirty="0">
                <a:latin typeface="Calibri"/>
                <a:cs typeface="Calibri"/>
              </a:rPr>
              <a:t>Tuesday</a:t>
            </a:r>
            <a:r>
              <a:rPr lang="en-GB" sz="2400" b="1" spc="-25" dirty="0">
                <a:latin typeface="Calibri"/>
                <a:cs typeface="Calibri"/>
              </a:rPr>
              <a:t> &amp; Wednesday – </a:t>
            </a:r>
            <a:r>
              <a:rPr lang="en-GB" sz="2400" spc="-25" dirty="0">
                <a:highlight>
                  <a:srgbClr val="FFFF00"/>
                </a:highlight>
                <a:latin typeface="Calibri"/>
                <a:cs typeface="Calibri"/>
              </a:rPr>
              <a:t>PE</a:t>
            </a:r>
            <a:r>
              <a:rPr lang="en-GB" sz="2400" b="1" spc="-2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day- </a:t>
            </a:r>
            <a:r>
              <a:rPr sz="2400" spc="-5" dirty="0">
                <a:latin typeface="Calibri"/>
                <a:cs typeface="Calibri"/>
              </a:rPr>
              <a:t>children need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10" dirty="0">
                <a:latin typeface="Calibri"/>
                <a:cs typeface="Calibri"/>
              </a:rPr>
              <a:t>come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school </a:t>
            </a:r>
            <a:r>
              <a:rPr sz="2400" dirty="0">
                <a:latin typeface="Calibri"/>
                <a:cs typeface="Calibri"/>
              </a:rPr>
              <a:t>in their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kits.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78772" y="1625006"/>
            <a:ext cx="776033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45" dirty="0">
                <a:latin typeface="Calibri"/>
                <a:cs typeface="Calibri"/>
              </a:rPr>
              <a:t>We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you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know </a:t>
            </a:r>
            <a:r>
              <a:rPr sz="2400" dirty="0">
                <a:latin typeface="Calibri"/>
                <a:cs typeface="Calibri"/>
              </a:rPr>
              <a:t>when they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need </a:t>
            </a:r>
            <a:r>
              <a:rPr sz="2400" spc="-15" dirty="0">
                <a:latin typeface="Calibri"/>
                <a:cs typeface="Calibri"/>
              </a:rPr>
              <a:t>to start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wearing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outdoor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21889" y="2276982"/>
            <a:ext cx="1580515" cy="37211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80"/>
              </a:lnSpc>
            </a:pPr>
            <a:r>
              <a:rPr sz="2400" spc="-5" dirty="0">
                <a:latin typeface="Calibri"/>
                <a:cs typeface="Calibri"/>
              </a:rPr>
              <a:t>Buddy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time-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03147" y="1885315"/>
            <a:ext cx="8338184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kits.</a:t>
            </a:r>
          </a:p>
          <a:p>
            <a:pPr marL="12700">
              <a:lnSpc>
                <a:spcPct val="100000"/>
              </a:lnSpc>
              <a:tabLst>
                <a:tab pos="299085" algn="l"/>
                <a:tab pos="3199130" algn="l"/>
              </a:tabLst>
            </a:pPr>
            <a:r>
              <a:rPr sz="2400" dirty="0">
                <a:latin typeface="Calibri"/>
                <a:cs typeface="Calibri"/>
              </a:rPr>
              <a:t>-	</a:t>
            </a:r>
            <a:r>
              <a:rPr sz="2400" b="1" spc="-15" dirty="0">
                <a:latin typeface="Calibri"/>
                <a:cs typeface="Calibri"/>
              </a:rPr>
              <a:t>Thursday-	</a:t>
            </a:r>
            <a:r>
              <a:rPr sz="2400" spc="-15" dirty="0">
                <a:latin typeface="Calibri"/>
                <a:cs typeface="Calibri"/>
              </a:rPr>
              <a:t>we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mixing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45" dirty="0">
                <a:latin typeface="Calibri"/>
                <a:cs typeface="Calibri"/>
              </a:rPr>
              <a:t>Year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6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children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89658" y="2617089"/>
            <a:ext cx="814324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children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</a:t>
            </a:r>
            <a:r>
              <a:rPr sz="2400" spc="-5" dirty="0">
                <a:latin typeface="Calibri"/>
                <a:cs typeface="Calibri"/>
              </a:rPr>
              <a:t> be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assigned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buddy.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We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have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 play</a:t>
            </a:r>
            <a:r>
              <a:rPr sz="2400" spc="-10" dirty="0">
                <a:latin typeface="Calibri"/>
                <a:cs typeface="Calibri"/>
              </a:rPr>
              <a:t> together</a:t>
            </a:r>
            <a:r>
              <a:rPr sz="2400" dirty="0">
                <a:latin typeface="Calibri"/>
                <a:cs typeface="Calibri"/>
              </a:rPr>
              <a:t> in </a:t>
            </a:r>
            <a:r>
              <a:rPr sz="2400" spc="-10" dirty="0">
                <a:latin typeface="Calibri"/>
                <a:cs typeface="Calibri"/>
              </a:rPr>
              <a:t>our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outdoor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area.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45" dirty="0">
                <a:latin typeface="Calibri"/>
                <a:cs typeface="Calibri"/>
              </a:rPr>
              <a:t>We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find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 </a:t>
            </a:r>
            <a:r>
              <a:rPr sz="2400" spc="-5" dirty="0">
                <a:latin typeface="Calibri"/>
                <a:cs typeface="Calibri"/>
              </a:rPr>
              <a:t>builds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secure </a:t>
            </a:r>
            <a:r>
              <a:rPr sz="2400" spc="-5" dirty="0">
                <a:latin typeface="Calibri"/>
                <a:cs typeface="Calibri"/>
              </a:rPr>
              <a:t> bonds </a:t>
            </a:r>
            <a:r>
              <a:rPr sz="2400" dirty="0">
                <a:latin typeface="Calibri"/>
                <a:cs typeface="Calibri"/>
              </a:rPr>
              <a:t>and </a:t>
            </a:r>
            <a:r>
              <a:rPr sz="2400" spc="-10" dirty="0">
                <a:latin typeface="Calibri"/>
                <a:cs typeface="Calibri"/>
              </a:rPr>
              <a:t>relationships</a:t>
            </a:r>
            <a:r>
              <a:rPr sz="2400" spc="-5" dirty="0">
                <a:latin typeface="Calibri"/>
                <a:cs typeface="Calibri"/>
              </a:rPr>
              <a:t> with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5" dirty="0">
                <a:latin typeface="Calibri"/>
                <a:cs typeface="Calibri"/>
              </a:rPr>
              <a:t>older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children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within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school.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15592" y="4105783"/>
            <a:ext cx="1762125" cy="37211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80"/>
              </a:lnSpc>
            </a:pPr>
            <a:r>
              <a:rPr sz="2400" spc="-10" dirty="0">
                <a:latin typeface="Calibri"/>
                <a:cs typeface="Calibri"/>
              </a:rPr>
              <a:t>Show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60" dirty="0">
                <a:latin typeface="Calibri"/>
                <a:cs typeface="Calibri"/>
              </a:rPr>
              <a:t>Tell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65145" y="4080509"/>
            <a:ext cx="6431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will</a:t>
            </a:r>
            <a:r>
              <a:rPr sz="2400" spc="-25" dirty="0">
                <a:latin typeface="Calibri"/>
                <a:cs typeface="Calibri"/>
              </a:rPr>
              <a:t> take </a:t>
            </a:r>
            <a:r>
              <a:rPr sz="2400" spc="-5" dirty="0">
                <a:latin typeface="Calibri"/>
                <a:cs typeface="Calibri"/>
              </a:rPr>
              <a:t>place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each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5" dirty="0">
                <a:latin typeface="Calibri"/>
                <a:cs typeface="Calibri"/>
              </a:rPr>
              <a:t>day,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we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issue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timetable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so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03147" y="4445965"/>
            <a:ext cx="84550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you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know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which </a:t>
            </a:r>
            <a:r>
              <a:rPr sz="2400" spc="-20" dirty="0">
                <a:latin typeface="Calibri"/>
                <a:cs typeface="Calibri"/>
              </a:rPr>
              <a:t>day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your </a:t>
            </a:r>
            <a:r>
              <a:rPr sz="2400" dirty="0">
                <a:latin typeface="Calibri"/>
                <a:cs typeface="Calibri"/>
              </a:rPr>
              <a:t>child </a:t>
            </a:r>
            <a:r>
              <a:rPr sz="2400" spc="-5" dirty="0">
                <a:latin typeface="Calibri"/>
                <a:cs typeface="Calibri"/>
              </a:rPr>
              <a:t>needs </a:t>
            </a:r>
            <a:r>
              <a:rPr sz="2400" spc="-15" dirty="0">
                <a:latin typeface="Calibri"/>
                <a:cs typeface="Calibri"/>
              </a:rPr>
              <a:t>to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bring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something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40" dirty="0">
                <a:latin typeface="Calibri"/>
                <a:cs typeface="Calibri"/>
              </a:rPr>
              <a:t>show.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43400" y="457200"/>
            <a:ext cx="502602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3200" spc="-15" dirty="0"/>
              <a:t>Ways to help us…</a:t>
            </a:r>
            <a:endParaRPr sz="3200" dirty="0"/>
          </a:p>
        </p:txBody>
      </p:sp>
      <p:sp>
        <p:nvSpPr>
          <p:cNvPr id="3" name="object 3"/>
          <p:cNvSpPr txBox="1"/>
          <p:nvPr/>
        </p:nvSpPr>
        <p:spPr>
          <a:xfrm>
            <a:off x="1560957" y="1400936"/>
            <a:ext cx="8658225" cy="2952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3655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Promoting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independence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regards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self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care- </a:t>
            </a:r>
            <a:r>
              <a:rPr sz="2400" spc="-5" dirty="0">
                <a:latin typeface="Calibri"/>
                <a:cs typeface="Calibri"/>
              </a:rPr>
              <a:t>using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10" dirty="0">
                <a:latin typeface="Calibri"/>
                <a:cs typeface="Calibri"/>
              </a:rPr>
              <a:t>toilet/ </a:t>
            </a:r>
            <a:r>
              <a:rPr sz="2400" spc="-5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washing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hands.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latin typeface="Calibri"/>
                <a:cs typeface="Calibri"/>
              </a:rPr>
              <a:t>Dressing themselves-</a:t>
            </a:r>
            <a:r>
              <a:rPr sz="2400" spc="-10" dirty="0">
                <a:latin typeface="Calibri"/>
                <a:cs typeface="Calibri"/>
              </a:rPr>
              <a:t> putting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10" dirty="0">
                <a:latin typeface="Calibri"/>
                <a:cs typeface="Calibri"/>
              </a:rPr>
              <a:t> own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coat,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doing zips, </a:t>
            </a:r>
            <a:r>
              <a:rPr sz="2400" spc="-10" dirty="0">
                <a:latin typeface="Calibri"/>
                <a:cs typeface="Calibri"/>
              </a:rPr>
              <a:t>putting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on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school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shoes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" dirty="0">
                <a:latin typeface="Calibri"/>
                <a:cs typeface="Calibri"/>
              </a:rPr>
              <a:t> wellies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 changing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back.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 dirty="0">
              <a:latin typeface="Calibri"/>
              <a:cs typeface="Calibri"/>
            </a:endParaRPr>
          </a:p>
          <a:p>
            <a:pPr marL="12700" marR="118745" algn="just">
              <a:lnSpc>
                <a:spcPct val="100000"/>
              </a:lnSpc>
            </a:pPr>
            <a:r>
              <a:rPr sz="2400" spc="-15" dirty="0">
                <a:latin typeface="Calibri"/>
                <a:cs typeface="Calibri"/>
              </a:rPr>
              <a:t>For </a:t>
            </a:r>
            <a:r>
              <a:rPr sz="2400" spc="-5" dirty="0">
                <a:latin typeface="Calibri"/>
                <a:cs typeface="Calibri"/>
              </a:rPr>
              <a:t>those children </a:t>
            </a:r>
            <a:r>
              <a:rPr sz="2400" dirty="0">
                <a:latin typeface="Calibri"/>
                <a:cs typeface="Calibri"/>
              </a:rPr>
              <a:t>who </a:t>
            </a:r>
            <a:r>
              <a:rPr sz="2400" spc="-5" dirty="0">
                <a:latin typeface="Calibri"/>
                <a:cs typeface="Calibri"/>
              </a:rPr>
              <a:t>will be on school </a:t>
            </a:r>
            <a:r>
              <a:rPr sz="2400" spc="-10" dirty="0">
                <a:latin typeface="Calibri"/>
                <a:cs typeface="Calibri"/>
              </a:rPr>
              <a:t>dinners- </a:t>
            </a:r>
            <a:r>
              <a:rPr sz="2400" spc="-5" dirty="0">
                <a:latin typeface="Calibri"/>
                <a:cs typeface="Calibri"/>
              </a:rPr>
              <a:t>children </a:t>
            </a:r>
            <a:r>
              <a:rPr sz="2400" spc="-15" dirty="0">
                <a:latin typeface="Calibri"/>
                <a:cs typeface="Calibri"/>
              </a:rPr>
              <a:t>to </a:t>
            </a:r>
            <a:r>
              <a:rPr sz="2400" spc="-10" dirty="0">
                <a:latin typeface="Calibri"/>
                <a:cs typeface="Calibri"/>
              </a:rPr>
              <a:t>practice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using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knife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fork.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</TotalTime>
  <Words>744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Calibri</vt:lpstr>
      <vt:lpstr>Calibri Light</vt:lpstr>
      <vt:lpstr>Office Theme</vt:lpstr>
      <vt:lpstr>Reception  September  2024</vt:lpstr>
      <vt:lpstr>Who’s who in Reception?</vt:lpstr>
      <vt:lpstr>PowerPoint Presentation</vt:lpstr>
      <vt:lpstr>How will the children be assessed?</vt:lpstr>
      <vt:lpstr>PowerPoint Presentation</vt:lpstr>
      <vt:lpstr>When are reading books changed?</vt:lpstr>
      <vt:lpstr>Pick up/Drop off/ Passwords</vt:lpstr>
      <vt:lpstr>What should I do if my child needs  to miss school for any reason?</vt:lpstr>
      <vt:lpstr>Lunches</vt:lpstr>
      <vt:lpstr>PowerPoint Presentation</vt:lpstr>
      <vt:lpstr>Ways to help us…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September 2022</dc:title>
  <dc:creator>Natalie Wright</dc:creator>
  <cp:lastModifiedBy>Victoria Kirk</cp:lastModifiedBy>
  <cp:revision>3</cp:revision>
  <dcterms:created xsi:type="dcterms:W3CDTF">2024-09-09T15:56:37Z</dcterms:created>
  <dcterms:modified xsi:type="dcterms:W3CDTF">2024-09-10T17:45:56Z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2023-09-21T00:00:00Z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2024-09-09T00:00:00Z</vt:filetime>
  </property>
</Properties>
</file>